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753600" cy="7315200"/>
  <p:notesSz cx="6858000" cy="9144000"/>
  <p:embeddedFontLst>
    <p:embeddedFont>
      <p:font typeface="Arimo" panose="020B0604020202020204" charset="0"/>
      <p:regular r:id="rId23"/>
    </p:embeddedFont>
    <p:embeddedFont>
      <p:font typeface="Assistant Bold" panose="020B0604020202020204" charset="-79"/>
      <p:regular r:id="rId24"/>
    </p:embeddedFont>
    <p:embeddedFont>
      <p:font typeface="Assistant Regular" panose="020B0604020202020204" charset="-79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eague Gothic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4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8809E-F7E6-448F-8805-E51D507D113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5173EC-4EA1-438E-B0CD-8C2AFF25E7EA}">
      <dgm:prSet phldrT="[Text]" phldr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B1663667-DE25-402C-BC2C-BA30233D503B}" type="parTrans" cxnId="{74AB6FA1-5229-41EB-B74B-D156AF08EDC9}">
      <dgm:prSet/>
      <dgm:spPr/>
      <dgm:t>
        <a:bodyPr/>
        <a:lstStyle/>
        <a:p>
          <a:endParaRPr lang="en-US"/>
        </a:p>
      </dgm:t>
    </dgm:pt>
    <dgm:pt modelId="{9DEFB0BE-7638-4EA6-85CB-F534D4528D04}" type="sibTrans" cxnId="{74AB6FA1-5229-41EB-B74B-D156AF08EDC9}">
      <dgm:prSet/>
      <dgm:spPr/>
      <dgm:t>
        <a:bodyPr/>
        <a:lstStyle/>
        <a:p>
          <a:endParaRPr lang="en-US"/>
        </a:p>
      </dgm:t>
    </dgm:pt>
    <dgm:pt modelId="{C56D6580-559E-48CE-A443-08AEF6185F81}">
      <dgm:prSet phldrT="[Text]" phldr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4825792F-B7E8-4438-8C61-D61907F2C32B}" type="parTrans" cxnId="{DCCD0B2C-C2AB-46E1-BDE3-B16B44FE818F}">
      <dgm:prSet/>
      <dgm:spPr/>
      <dgm:t>
        <a:bodyPr/>
        <a:lstStyle/>
        <a:p>
          <a:endParaRPr lang="en-US"/>
        </a:p>
      </dgm:t>
    </dgm:pt>
    <dgm:pt modelId="{6053A2A5-4AFC-4DDF-94B8-4FF48D45F322}" type="sibTrans" cxnId="{DCCD0B2C-C2AB-46E1-BDE3-B16B44FE818F}">
      <dgm:prSet/>
      <dgm:spPr/>
      <dgm:t>
        <a:bodyPr/>
        <a:lstStyle/>
        <a:p>
          <a:endParaRPr lang="en-US"/>
        </a:p>
      </dgm:t>
    </dgm:pt>
    <dgm:pt modelId="{7BE2CB33-C61F-45BC-A471-BF88F97E2CE2}">
      <dgm:prSet phldrT="[Text]" phldr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C57626E8-EAB9-44C3-8C68-5A48D4FACC28}" type="parTrans" cxnId="{94259AFE-A4C9-4B45-A9BF-875420D580D4}">
      <dgm:prSet/>
      <dgm:spPr/>
      <dgm:t>
        <a:bodyPr/>
        <a:lstStyle/>
        <a:p>
          <a:endParaRPr lang="en-US"/>
        </a:p>
      </dgm:t>
    </dgm:pt>
    <dgm:pt modelId="{E0B57603-849D-4C53-A9D0-712A07846471}" type="sibTrans" cxnId="{94259AFE-A4C9-4B45-A9BF-875420D580D4}">
      <dgm:prSet/>
      <dgm:spPr/>
      <dgm:t>
        <a:bodyPr/>
        <a:lstStyle/>
        <a:p>
          <a:endParaRPr lang="en-US"/>
        </a:p>
      </dgm:t>
    </dgm:pt>
    <dgm:pt modelId="{A21870B1-1278-494D-914A-93FAED463E12}">
      <dgm:prSet phldrT="[Text]" phldr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3CD96DD9-54DC-4DBD-BFA9-1229D881B940}" type="parTrans" cxnId="{FDE71511-D8BE-425C-8CE7-E4A8D30BB4B6}">
      <dgm:prSet/>
      <dgm:spPr/>
      <dgm:t>
        <a:bodyPr/>
        <a:lstStyle/>
        <a:p>
          <a:endParaRPr lang="en-US"/>
        </a:p>
      </dgm:t>
    </dgm:pt>
    <dgm:pt modelId="{8B2D9CC3-7A6F-47F4-B349-2F294DD43F0D}" type="sibTrans" cxnId="{FDE71511-D8BE-425C-8CE7-E4A8D30BB4B6}">
      <dgm:prSet/>
      <dgm:spPr/>
      <dgm:t>
        <a:bodyPr/>
        <a:lstStyle/>
        <a:p>
          <a:endParaRPr lang="en-US"/>
        </a:p>
      </dgm:t>
    </dgm:pt>
    <dgm:pt modelId="{57EB5972-30A7-488F-A29F-74A4639BF114}">
      <dgm:prSet phldrT="[Text]" phldr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6D6DD0BE-8D41-468A-84B2-44E14108F34D}" type="parTrans" cxnId="{2EE980E4-0474-4CCE-B9FE-F1A1338CFE21}">
      <dgm:prSet/>
      <dgm:spPr/>
      <dgm:t>
        <a:bodyPr/>
        <a:lstStyle/>
        <a:p>
          <a:endParaRPr lang="en-US"/>
        </a:p>
      </dgm:t>
    </dgm:pt>
    <dgm:pt modelId="{FE2026DF-D745-4F94-84A2-6781D0FFB05B}" type="sibTrans" cxnId="{2EE980E4-0474-4CCE-B9FE-F1A1338CFE21}">
      <dgm:prSet/>
      <dgm:spPr/>
      <dgm:t>
        <a:bodyPr/>
        <a:lstStyle/>
        <a:p>
          <a:endParaRPr lang="en-US"/>
        </a:p>
      </dgm:t>
    </dgm:pt>
    <dgm:pt modelId="{034EFF04-698F-493A-8CD9-B09B58810ED3}" type="pres">
      <dgm:prSet presAssocID="{5928809E-F7E6-448F-8805-E51D507D113D}" presName="Name0" presStyleCnt="0">
        <dgm:presLayoutVars>
          <dgm:dir/>
          <dgm:resizeHandles val="exact"/>
        </dgm:presLayoutVars>
      </dgm:prSet>
      <dgm:spPr/>
    </dgm:pt>
    <dgm:pt modelId="{A89FEBE6-53B6-49FB-8D20-FFA8777B243D}" type="pres">
      <dgm:prSet presAssocID="{5928809E-F7E6-448F-8805-E51D507D113D}" presName="cycle" presStyleCnt="0"/>
      <dgm:spPr/>
    </dgm:pt>
    <dgm:pt modelId="{653B8249-D9C9-455D-843E-52FF9C141DE0}" type="pres">
      <dgm:prSet presAssocID="{005173EC-4EA1-438E-B0CD-8C2AFF25E7EA}" presName="nodeFirstNode" presStyleLbl="node1" presStyleIdx="0" presStyleCnt="5">
        <dgm:presLayoutVars>
          <dgm:bulletEnabled val="1"/>
        </dgm:presLayoutVars>
      </dgm:prSet>
      <dgm:spPr/>
    </dgm:pt>
    <dgm:pt modelId="{9491AA17-7338-4D73-A1D1-972685A5D9BF}" type="pres">
      <dgm:prSet presAssocID="{9DEFB0BE-7638-4EA6-85CB-F534D4528D04}" presName="sibTransFirstNode" presStyleLbl="bgShp" presStyleIdx="0" presStyleCnt="1"/>
      <dgm:spPr/>
    </dgm:pt>
    <dgm:pt modelId="{9E3C1BD8-ACC2-4242-9D85-49624E1C41AD}" type="pres">
      <dgm:prSet presAssocID="{C56D6580-559E-48CE-A443-08AEF6185F81}" presName="nodeFollowingNodes" presStyleLbl="node1" presStyleIdx="1" presStyleCnt="5">
        <dgm:presLayoutVars>
          <dgm:bulletEnabled val="1"/>
        </dgm:presLayoutVars>
      </dgm:prSet>
      <dgm:spPr/>
    </dgm:pt>
    <dgm:pt modelId="{59202ED5-2481-4E69-A66C-4BBE306F53C1}" type="pres">
      <dgm:prSet presAssocID="{7BE2CB33-C61F-45BC-A471-BF88F97E2CE2}" presName="nodeFollowingNodes" presStyleLbl="node1" presStyleIdx="2" presStyleCnt="5">
        <dgm:presLayoutVars>
          <dgm:bulletEnabled val="1"/>
        </dgm:presLayoutVars>
      </dgm:prSet>
      <dgm:spPr/>
    </dgm:pt>
    <dgm:pt modelId="{2A82CFC5-F043-4B08-8A17-AA8F9AFE07C6}" type="pres">
      <dgm:prSet presAssocID="{A21870B1-1278-494D-914A-93FAED463E12}" presName="nodeFollowingNodes" presStyleLbl="node1" presStyleIdx="3" presStyleCnt="5">
        <dgm:presLayoutVars>
          <dgm:bulletEnabled val="1"/>
        </dgm:presLayoutVars>
      </dgm:prSet>
      <dgm:spPr/>
    </dgm:pt>
    <dgm:pt modelId="{22B36768-0C41-4070-8902-BEC7ED3C7F3C}" type="pres">
      <dgm:prSet presAssocID="{57EB5972-30A7-488F-A29F-74A4639BF114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DE71511-D8BE-425C-8CE7-E4A8D30BB4B6}" srcId="{5928809E-F7E6-448F-8805-E51D507D113D}" destId="{A21870B1-1278-494D-914A-93FAED463E12}" srcOrd="3" destOrd="0" parTransId="{3CD96DD9-54DC-4DBD-BFA9-1229D881B940}" sibTransId="{8B2D9CC3-7A6F-47F4-B349-2F294DD43F0D}"/>
    <dgm:cxn modelId="{DCCD0B2C-C2AB-46E1-BDE3-B16B44FE818F}" srcId="{5928809E-F7E6-448F-8805-E51D507D113D}" destId="{C56D6580-559E-48CE-A443-08AEF6185F81}" srcOrd="1" destOrd="0" parTransId="{4825792F-B7E8-4438-8C61-D61907F2C32B}" sibTransId="{6053A2A5-4AFC-4DDF-94B8-4FF48D45F322}"/>
    <dgm:cxn modelId="{2488CB44-6A1E-4BD8-8EC7-B7A8BF3D9024}" type="presOf" srcId="{9DEFB0BE-7638-4EA6-85CB-F534D4528D04}" destId="{9491AA17-7338-4D73-A1D1-972685A5D9BF}" srcOrd="0" destOrd="0" presId="urn:microsoft.com/office/officeart/2005/8/layout/cycle3"/>
    <dgm:cxn modelId="{AF2DD466-BA0F-4C8F-8BBD-6B24B1689F7D}" type="presOf" srcId="{7BE2CB33-C61F-45BC-A471-BF88F97E2CE2}" destId="{59202ED5-2481-4E69-A66C-4BBE306F53C1}" srcOrd="0" destOrd="0" presId="urn:microsoft.com/office/officeart/2005/8/layout/cycle3"/>
    <dgm:cxn modelId="{85B73648-0E8A-42C5-ACE6-563A2FADFA07}" type="presOf" srcId="{C56D6580-559E-48CE-A443-08AEF6185F81}" destId="{9E3C1BD8-ACC2-4242-9D85-49624E1C41AD}" srcOrd="0" destOrd="0" presId="urn:microsoft.com/office/officeart/2005/8/layout/cycle3"/>
    <dgm:cxn modelId="{C1F53C4B-911F-46B6-AC45-8656247E1EC5}" type="presOf" srcId="{A21870B1-1278-494D-914A-93FAED463E12}" destId="{2A82CFC5-F043-4B08-8A17-AA8F9AFE07C6}" srcOrd="0" destOrd="0" presId="urn:microsoft.com/office/officeart/2005/8/layout/cycle3"/>
    <dgm:cxn modelId="{50C13A98-858A-4D94-B8F8-A7D6291D66D1}" type="presOf" srcId="{57EB5972-30A7-488F-A29F-74A4639BF114}" destId="{22B36768-0C41-4070-8902-BEC7ED3C7F3C}" srcOrd="0" destOrd="0" presId="urn:microsoft.com/office/officeart/2005/8/layout/cycle3"/>
    <dgm:cxn modelId="{74AB6FA1-5229-41EB-B74B-D156AF08EDC9}" srcId="{5928809E-F7E6-448F-8805-E51D507D113D}" destId="{005173EC-4EA1-438E-B0CD-8C2AFF25E7EA}" srcOrd="0" destOrd="0" parTransId="{B1663667-DE25-402C-BC2C-BA30233D503B}" sibTransId="{9DEFB0BE-7638-4EA6-85CB-F534D4528D04}"/>
    <dgm:cxn modelId="{C52767C4-89EE-4B96-A9EB-EC52AAD55154}" type="presOf" srcId="{005173EC-4EA1-438E-B0CD-8C2AFF25E7EA}" destId="{653B8249-D9C9-455D-843E-52FF9C141DE0}" srcOrd="0" destOrd="0" presId="urn:microsoft.com/office/officeart/2005/8/layout/cycle3"/>
    <dgm:cxn modelId="{1CA107E1-A556-4665-920E-CA551F8E9080}" type="presOf" srcId="{5928809E-F7E6-448F-8805-E51D507D113D}" destId="{034EFF04-698F-493A-8CD9-B09B58810ED3}" srcOrd="0" destOrd="0" presId="urn:microsoft.com/office/officeart/2005/8/layout/cycle3"/>
    <dgm:cxn modelId="{2EE980E4-0474-4CCE-B9FE-F1A1338CFE21}" srcId="{5928809E-F7E6-448F-8805-E51D507D113D}" destId="{57EB5972-30A7-488F-A29F-74A4639BF114}" srcOrd="4" destOrd="0" parTransId="{6D6DD0BE-8D41-468A-84B2-44E14108F34D}" sibTransId="{FE2026DF-D745-4F94-84A2-6781D0FFB05B}"/>
    <dgm:cxn modelId="{94259AFE-A4C9-4B45-A9BF-875420D580D4}" srcId="{5928809E-F7E6-448F-8805-E51D507D113D}" destId="{7BE2CB33-C61F-45BC-A471-BF88F97E2CE2}" srcOrd="2" destOrd="0" parTransId="{C57626E8-EAB9-44C3-8C68-5A48D4FACC28}" sibTransId="{E0B57603-849D-4C53-A9D0-712A07846471}"/>
    <dgm:cxn modelId="{7B196AD8-1226-4179-8167-68C5F5EA375A}" type="presParOf" srcId="{034EFF04-698F-493A-8CD9-B09B58810ED3}" destId="{A89FEBE6-53B6-49FB-8D20-FFA8777B243D}" srcOrd="0" destOrd="0" presId="urn:microsoft.com/office/officeart/2005/8/layout/cycle3"/>
    <dgm:cxn modelId="{96D3C006-1AFF-41B0-AE75-C5FB5C3BE624}" type="presParOf" srcId="{A89FEBE6-53B6-49FB-8D20-FFA8777B243D}" destId="{653B8249-D9C9-455D-843E-52FF9C141DE0}" srcOrd="0" destOrd="0" presId="urn:microsoft.com/office/officeart/2005/8/layout/cycle3"/>
    <dgm:cxn modelId="{0813AB06-7F3E-43BA-9C87-779514508203}" type="presParOf" srcId="{A89FEBE6-53B6-49FB-8D20-FFA8777B243D}" destId="{9491AA17-7338-4D73-A1D1-972685A5D9BF}" srcOrd="1" destOrd="0" presId="urn:microsoft.com/office/officeart/2005/8/layout/cycle3"/>
    <dgm:cxn modelId="{791B2019-D474-4794-8CB9-63E8C3484D30}" type="presParOf" srcId="{A89FEBE6-53B6-49FB-8D20-FFA8777B243D}" destId="{9E3C1BD8-ACC2-4242-9D85-49624E1C41AD}" srcOrd="2" destOrd="0" presId="urn:microsoft.com/office/officeart/2005/8/layout/cycle3"/>
    <dgm:cxn modelId="{EFB46026-21E3-47A6-95A4-C6C9028532A7}" type="presParOf" srcId="{A89FEBE6-53B6-49FB-8D20-FFA8777B243D}" destId="{59202ED5-2481-4E69-A66C-4BBE306F53C1}" srcOrd="3" destOrd="0" presId="urn:microsoft.com/office/officeart/2005/8/layout/cycle3"/>
    <dgm:cxn modelId="{BD62996E-D682-4A6D-93E6-2950F9E82521}" type="presParOf" srcId="{A89FEBE6-53B6-49FB-8D20-FFA8777B243D}" destId="{2A82CFC5-F043-4B08-8A17-AA8F9AFE07C6}" srcOrd="4" destOrd="0" presId="urn:microsoft.com/office/officeart/2005/8/layout/cycle3"/>
    <dgm:cxn modelId="{5D6171AE-343C-4C97-B248-43BD67F3C8B8}" type="presParOf" srcId="{A89FEBE6-53B6-49FB-8D20-FFA8777B243D}" destId="{22B36768-0C41-4070-8902-BEC7ED3C7F3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1AA17-7338-4D73-A1D1-972685A5D9BF}">
      <dsp:nvSpPr>
        <dsp:cNvPr id="0" name=""/>
        <dsp:cNvSpPr/>
      </dsp:nvSpPr>
      <dsp:spPr>
        <a:xfrm>
          <a:off x="525093" y="889240"/>
          <a:ext cx="3979013" cy="3979013"/>
        </a:xfrm>
        <a:prstGeom prst="circularArrow">
          <a:avLst>
            <a:gd name="adj1" fmla="val 5544"/>
            <a:gd name="adj2" fmla="val 330680"/>
            <a:gd name="adj3" fmla="val 13854130"/>
            <a:gd name="adj4" fmla="val 1733855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B8249-D9C9-455D-843E-52FF9C141DE0}">
      <dsp:nvSpPr>
        <dsp:cNvPr id="0" name=""/>
        <dsp:cNvSpPr/>
      </dsp:nvSpPr>
      <dsp:spPr>
        <a:xfrm>
          <a:off x="1614599" y="910822"/>
          <a:ext cx="1800001" cy="9000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1658533" y="954756"/>
        <a:ext cx="1712133" cy="812132"/>
      </dsp:txXfrm>
    </dsp:sp>
    <dsp:sp modelId="{9E3C1BD8-ACC2-4242-9D85-49624E1C41AD}">
      <dsp:nvSpPr>
        <dsp:cNvPr id="0" name=""/>
        <dsp:cNvSpPr/>
      </dsp:nvSpPr>
      <dsp:spPr>
        <a:xfrm>
          <a:off x="3228358" y="2083287"/>
          <a:ext cx="1800001" cy="9000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3272292" y="2127221"/>
        <a:ext cx="1712133" cy="812132"/>
      </dsp:txXfrm>
    </dsp:sp>
    <dsp:sp modelId="{59202ED5-2481-4E69-A66C-4BBE306F53C1}">
      <dsp:nvSpPr>
        <dsp:cNvPr id="0" name=""/>
        <dsp:cNvSpPr/>
      </dsp:nvSpPr>
      <dsp:spPr>
        <a:xfrm>
          <a:off x="2611957" y="3980376"/>
          <a:ext cx="1800001" cy="9000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2655891" y="4024310"/>
        <a:ext cx="1712133" cy="812132"/>
      </dsp:txXfrm>
    </dsp:sp>
    <dsp:sp modelId="{2A82CFC5-F043-4B08-8A17-AA8F9AFE07C6}">
      <dsp:nvSpPr>
        <dsp:cNvPr id="0" name=""/>
        <dsp:cNvSpPr/>
      </dsp:nvSpPr>
      <dsp:spPr>
        <a:xfrm>
          <a:off x="617240" y="3980376"/>
          <a:ext cx="1800001" cy="9000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661174" y="4024310"/>
        <a:ext cx="1712133" cy="812132"/>
      </dsp:txXfrm>
    </dsp:sp>
    <dsp:sp modelId="{22B36768-0C41-4070-8902-BEC7ED3C7F3C}">
      <dsp:nvSpPr>
        <dsp:cNvPr id="0" name=""/>
        <dsp:cNvSpPr/>
      </dsp:nvSpPr>
      <dsp:spPr>
        <a:xfrm>
          <a:off x="839" y="2083287"/>
          <a:ext cx="1800001" cy="9000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44773" y="2127221"/>
        <a:ext cx="1712133" cy="812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312774" y="1874374"/>
            <a:ext cx="7315200" cy="3566453"/>
            <a:chOff x="0" y="0"/>
            <a:chExt cx="4639733" cy="22620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733" cy="2262056"/>
            </a:xfrm>
            <a:custGeom>
              <a:avLst/>
              <a:gdLst/>
              <a:ahLst/>
              <a:cxnLst/>
              <a:rect l="l" t="t" r="r" b="b"/>
              <a:pathLst>
                <a:path w="4639733" h="2262056">
                  <a:moveTo>
                    <a:pt x="0" y="0"/>
                  </a:moveTo>
                  <a:lnTo>
                    <a:pt x="4639733" y="0"/>
                  </a:lnTo>
                  <a:lnTo>
                    <a:pt x="4639733" y="2262056"/>
                  </a:lnTo>
                  <a:lnTo>
                    <a:pt x="0" y="2262056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3124390" y="-1216129"/>
            <a:ext cx="3504821" cy="9753600"/>
            <a:chOff x="0" y="0"/>
            <a:chExt cx="2809995" cy="78199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9995" cy="7819962"/>
            </a:xfrm>
            <a:custGeom>
              <a:avLst/>
              <a:gdLst/>
              <a:ahLst/>
              <a:cxnLst/>
              <a:rect l="l" t="t" r="r" b="b"/>
              <a:pathLst>
                <a:path w="2809995" h="7819962">
                  <a:moveTo>
                    <a:pt x="0" y="0"/>
                  </a:moveTo>
                  <a:lnTo>
                    <a:pt x="2809995" y="0"/>
                  </a:lnTo>
                  <a:lnTo>
                    <a:pt x="2809995" y="7819962"/>
                  </a:lnTo>
                  <a:lnTo>
                    <a:pt x="0" y="7819962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-1086701" y="3537460"/>
            <a:ext cx="3510963" cy="240280"/>
            <a:chOff x="0" y="0"/>
            <a:chExt cx="2226861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6861" cy="152400"/>
            </a:xfrm>
            <a:custGeom>
              <a:avLst/>
              <a:gdLst/>
              <a:ahLst/>
              <a:cxnLst/>
              <a:rect l="l" t="t" r="r" b="b"/>
              <a:pathLst>
                <a:path w="2226861" h="152400">
                  <a:moveTo>
                    <a:pt x="0" y="0"/>
                  </a:moveTo>
                  <a:lnTo>
                    <a:pt x="2226861" y="0"/>
                  </a:lnTo>
                  <a:lnTo>
                    <a:pt x="222686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24373" y="2833215"/>
            <a:ext cx="4604509" cy="188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2"/>
              </a:lnSpc>
            </a:pPr>
            <a:r>
              <a:rPr lang="en-US" sz="8002" dirty="0">
                <a:solidFill>
                  <a:srgbClr val="777F8F"/>
                </a:solidFill>
                <a:latin typeface="League Gothic"/>
              </a:rPr>
              <a:t>EXECUTIVE SUMMARY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76801" y="1530026"/>
            <a:ext cx="3278274" cy="18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3"/>
              </a:lnSpc>
            </a:pPr>
            <a:r>
              <a:rPr lang="en-US" sz="1333" spc="466">
                <a:solidFill>
                  <a:srgbClr val="FFFFFF"/>
                </a:solidFill>
                <a:latin typeface="Assistant Regular"/>
              </a:rPr>
              <a:t>COMPANY NAME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76801" y="5631928"/>
            <a:ext cx="3278274" cy="18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3"/>
              </a:lnSpc>
            </a:pPr>
            <a:r>
              <a:rPr lang="en-US" sz="1333" spc="466">
                <a:solidFill>
                  <a:srgbClr val="FFFFFF"/>
                </a:solidFill>
                <a:latin typeface="Assistant Regular"/>
              </a:rPr>
              <a:t>WEBSITE</a:t>
            </a:r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7667915" y="1826645"/>
            <a:ext cx="604917" cy="3566453"/>
            <a:chOff x="0" y="0"/>
            <a:chExt cx="383674" cy="22620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3674" cy="2262056"/>
            </a:xfrm>
            <a:custGeom>
              <a:avLst/>
              <a:gdLst/>
              <a:ahLst/>
              <a:cxnLst/>
              <a:rect l="l" t="t" r="r" b="b"/>
              <a:pathLst>
                <a:path w="383674" h="2262056">
                  <a:moveTo>
                    <a:pt x="0" y="0"/>
                  </a:moveTo>
                  <a:lnTo>
                    <a:pt x="383674" y="0"/>
                  </a:lnTo>
                  <a:lnTo>
                    <a:pt x="383674" y="2262056"/>
                  </a:lnTo>
                  <a:lnTo>
                    <a:pt x="0" y="22620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376801" y="3556743"/>
            <a:ext cx="3278274" cy="182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33"/>
              </a:lnSpc>
              <a:spcBef>
                <a:spcPct val="0"/>
              </a:spcBef>
            </a:pPr>
            <a:r>
              <a:rPr lang="en-US" sz="1333" spc="466" dirty="0">
                <a:solidFill>
                  <a:srgbClr val="777F8F"/>
                </a:solidFill>
                <a:latin typeface="Assistant Regular"/>
              </a:rPr>
              <a:t>FINANCIAL YEAR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500871" cy="7315200"/>
            <a:chOff x="0" y="0"/>
            <a:chExt cx="1203325" cy="5864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325" cy="5864971"/>
            </a:xfrm>
            <a:custGeom>
              <a:avLst/>
              <a:gdLst/>
              <a:ahLst/>
              <a:cxnLst/>
              <a:rect l="l" t="t" r="r" b="b"/>
              <a:pathLst>
                <a:path w="1203325" h="5864971">
                  <a:moveTo>
                    <a:pt x="0" y="0"/>
                  </a:moveTo>
                  <a:lnTo>
                    <a:pt x="1203325" y="0"/>
                  </a:lnTo>
                  <a:lnTo>
                    <a:pt x="1203325" y="5864971"/>
                  </a:lnTo>
                  <a:lnTo>
                    <a:pt x="0" y="5864971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563516" y="0"/>
            <a:ext cx="190084" cy="7315200"/>
            <a:chOff x="0" y="0"/>
            <a:chExt cx="152400" cy="58649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400" cy="5864971"/>
            </a:xfrm>
            <a:custGeom>
              <a:avLst/>
              <a:gdLst/>
              <a:ahLst/>
              <a:cxnLst/>
              <a:rect l="l" t="t" r="r" b="b"/>
              <a:pathLst>
                <a:path w="152400" h="5864971">
                  <a:moveTo>
                    <a:pt x="0" y="0"/>
                  </a:moveTo>
                  <a:lnTo>
                    <a:pt x="152400" y="0"/>
                  </a:lnTo>
                  <a:lnTo>
                    <a:pt x="152400" y="5864971"/>
                  </a:lnTo>
                  <a:lnTo>
                    <a:pt x="0" y="5864971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8911" y="834693"/>
            <a:ext cx="883920" cy="88392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4496" y="1022653"/>
            <a:ext cx="412750" cy="508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28910" y="1182081"/>
            <a:ext cx="2149855" cy="20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2"/>
              </a:lnSpc>
            </a:pPr>
            <a:r>
              <a:rPr lang="en-US" sz="1493" spc="44">
                <a:solidFill>
                  <a:srgbClr val="575757"/>
                </a:solidFill>
                <a:latin typeface="Assistant Bold"/>
              </a:rPr>
              <a:t>FIXED COST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58911" y="2421991"/>
            <a:ext cx="883920" cy="88392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6871" y="2609951"/>
            <a:ext cx="508000" cy="5080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28910" y="2769378"/>
            <a:ext cx="2149855" cy="20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2"/>
              </a:lnSpc>
            </a:pPr>
            <a:r>
              <a:rPr lang="en-US" sz="1493" spc="44">
                <a:solidFill>
                  <a:srgbClr val="575757"/>
                </a:solidFill>
                <a:latin typeface="Assistant Bold"/>
              </a:rPr>
              <a:t>VARIABLE COST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58911" y="4009289"/>
            <a:ext cx="883920" cy="88392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46871" y="4197249"/>
            <a:ext cx="508000" cy="5080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28910" y="4356676"/>
            <a:ext cx="2149855" cy="20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2"/>
              </a:lnSpc>
            </a:pPr>
            <a:r>
              <a:rPr lang="en-US" sz="1493" spc="44">
                <a:solidFill>
                  <a:srgbClr val="575757"/>
                </a:solidFill>
                <a:latin typeface="Assistant Bold"/>
              </a:rPr>
              <a:t>DIRECT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58911" y="5596587"/>
            <a:ext cx="883920" cy="883920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46871" y="5784547"/>
            <a:ext cx="508000" cy="5080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128910" y="5943974"/>
            <a:ext cx="2149855" cy="20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2"/>
              </a:lnSpc>
            </a:pPr>
            <a:r>
              <a:rPr lang="en-US" sz="1493" spc="44">
                <a:solidFill>
                  <a:srgbClr val="575757"/>
                </a:solidFill>
                <a:latin typeface="Assistant Bold"/>
              </a:rPr>
              <a:t>INDIRECT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991957" y="1115009"/>
            <a:ext cx="4213003" cy="5085181"/>
            <a:chOff x="0" y="0"/>
            <a:chExt cx="5617337" cy="6780242"/>
          </a:xfrm>
        </p:grpSpPr>
        <p:sp>
          <p:nvSpPr>
            <p:cNvPr id="23" name="TextBox 23"/>
            <p:cNvSpPr txBox="1"/>
            <p:nvPr/>
          </p:nvSpPr>
          <p:spPr>
            <a:xfrm>
              <a:off x="0" y="219075"/>
              <a:ext cx="5583552" cy="6283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2"/>
                </a:lnSpc>
              </a:pPr>
              <a:r>
                <a:rPr lang="en-US" sz="8002">
                  <a:solidFill>
                    <a:srgbClr val="777F8F"/>
                  </a:solidFill>
                  <a:latin typeface="League Gothic"/>
                </a:rPr>
                <a:t>COST STRUCTURE AND OPERATING EXPENSES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3785" y="6528359"/>
              <a:ext cx="5583552" cy="25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3"/>
                </a:lnSpc>
              </a:pPr>
              <a:r>
                <a:rPr lang="en-US" sz="1333" spc="466">
                  <a:solidFill>
                    <a:srgbClr val="575757"/>
                  </a:solidFill>
                  <a:latin typeface="Assistant Regular"/>
                </a:rPr>
                <a:t>OUR COMMITMENT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4861" y="2764059"/>
            <a:ext cx="3628096" cy="2067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81"/>
              </a:lnSpc>
            </a:pPr>
            <a:r>
              <a:rPr lang="en-US" sz="8646">
                <a:solidFill>
                  <a:srgbClr val="777F8F"/>
                </a:solidFill>
                <a:latin typeface="League Gothic"/>
              </a:rPr>
              <a:t>CRITICAL</a:t>
            </a:r>
          </a:p>
          <a:p>
            <a:pPr>
              <a:lnSpc>
                <a:spcPts val="7781"/>
              </a:lnSpc>
            </a:pPr>
            <a:r>
              <a:rPr lang="en-US" sz="8646">
                <a:solidFill>
                  <a:srgbClr val="777F8F"/>
                </a:solidFill>
                <a:latin typeface="League Gothic"/>
              </a:rPr>
              <a:t>POINTS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770268" y="3512642"/>
            <a:ext cx="1800147" cy="259611"/>
            <a:chOff x="0" y="0"/>
            <a:chExt cx="1056744" cy="152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56744" cy="152400"/>
            </a:xfrm>
            <a:custGeom>
              <a:avLst/>
              <a:gdLst/>
              <a:ahLst/>
              <a:cxnLst/>
              <a:rect l="l" t="t" r="r" b="b"/>
              <a:pathLst>
                <a:path w="1056744" h="152400">
                  <a:moveTo>
                    <a:pt x="0" y="0"/>
                  </a:moveTo>
                  <a:lnTo>
                    <a:pt x="1056744" y="0"/>
                  </a:lnTo>
                  <a:lnTo>
                    <a:pt x="105674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6369823" y="1103814"/>
            <a:ext cx="1800147" cy="5077267"/>
            <a:chOff x="0" y="0"/>
            <a:chExt cx="1056744" cy="29805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6744" cy="2980519"/>
            </a:xfrm>
            <a:custGeom>
              <a:avLst/>
              <a:gdLst/>
              <a:ahLst/>
              <a:cxnLst/>
              <a:rect l="l" t="t" r="r" b="b"/>
              <a:pathLst>
                <a:path w="1056744" h="2980519">
                  <a:moveTo>
                    <a:pt x="0" y="0"/>
                  </a:moveTo>
                  <a:lnTo>
                    <a:pt x="1056744" y="0"/>
                  </a:lnTo>
                  <a:lnTo>
                    <a:pt x="1056744" y="2980519"/>
                  </a:lnTo>
                  <a:lnTo>
                    <a:pt x="0" y="29805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187414" y="3117579"/>
            <a:ext cx="3561505" cy="53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6"/>
              </a:lnSpc>
            </a:pPr>
            <a:r>
              <a:rPr lang="en-US" sz="2016" spc="60">
                <a:solidFill>
                  <a:srgbClr val="575757"/>
                </a:solidFill>
                <a:latin typeface="Assistant Bold"/>
              </a:rPr>
              <a:t>HOW ARE OUR</a:t>
            </a:r>
          </a:p>
          <a:p>
            <a:pPr>
              <a:lnSpc>
                <a:spcPts val="2016"/>
              </a:lnSpc>
            </a:pPr>
            <a:r>
              <a:rPr lang="en-US" sz="2016" spc="60">
                <a:solidFill>
                  <a:srgbClr val="575757"/>
                </a:solidFill>
                <a:latin typeface="Assistant Bold"/>
              </a:rPr>
              <a:t>RELATIONS?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87414" y="5236153"/>
            <a:ext cx="3561505" cy="53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6"/>
              </a:lnSpc>
            </a:pPr>
            <a:r>
              <a:rPr lang="en-US" sz="2016" spc="60">
                <a:solidFill>
                  <a:srgbClr val="777F8F"/>
                </a:solidFill>
                <a:latin typeface="Assistant Bold"/>
              </a:rPr>
              <a:t>DOES OUR VOICE</a:t>
            </a:r>
          </a:p>
          <a:p>
            <a:pPr>
              <a:lnSpc>
                <a:spcPts val="2016"/>
              </a:lnSpc>
            </a:pPr>
            <a:r>
              <a:rPr lang="en-US" sz="2016" spc="60">
                <a:solidFill>
                  <a:srgbClr val="777F8F"/>
                </a:solidFill>
                <a:latin typeface="Assistant Bold"/>
              </a:rPr>
              <a:t>REPRESENT US?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87414" y="1029311"/>
            <a:ext cx="3561505" cy="53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6"/>
              </a:lnSpc>
            </a:pPr>
            <a:r>
              <a:rPr lang="en-US" sz="2016" spc="60">
                <a:solidFill>
                  <a:srgbClr val="777F8F"/>
                </a:solidFill>
                <a:latin typeface="Assistant Bold"/>
              </a:rPr>
              <a:t>WHO ARE</a:t>
            </a:r>
          </a:p>
          <a:p>
            <a:pPr>
              <a:lnSpc>
                <a:spcPts val="2016"/>
              </a:lnSpc>
            </a:pPr>
            <a:r>
              <a:rPr lang="en-US" sz="2016" spc="60">
                <a:solidFill>
                  <a:srgbClr val="777F8F"/>
                </a:solidFill>
                <a:latin typeface="Assistant Bold"/>
              </a:rPr>
              <a:t>OUR CLIENTS?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1706" y="0"/>
            <a:ext cx="4361894" cy="7315200"/>
            <a:chOff x="0" y="0"/>
            <a:chExt cx="3497155" cy="5864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7154" cy="5864971"/>
            </a:xfrm>
            <a:custGeom>
              <a:avLst/>
              <a:gdLst/>
              <a:ahLst/>
              <a:cxnLst/>
              <a:rect l="l" t="t" r="r" b="b"/>
              <a:pathLst>
                <a:path w="3497154" h="5864971">
                  <a:moveTo>
                    <a:pt x="0" y="0"/>
                  </a:moveTo>
                  <a:lnTo>
                    <a:pt x="3497154" y="0"/>
                  </a:lnTo>
                  <a:lnTo>
                    <a:pt x="3497154" y="5864971"/>
                  </a:lnTo>
                  <a:lnTo>
                    <a:pt x="0" y="5864971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282478" y="1166322"/>
            <a:ext cx="3922482" cy="4982556"/>
            <a:chOff x="0" y="0"/>
            <a:chExt cx="4057878" cy="51545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57878" cy="5154543"/>
            </a:xfrm>
            <a:custGeom>
              <a:avLst/>
              <a:gdLst/>
              <a:ahLst/>
              <a:cxnLst/>
              <a:rect l="l" t="t" r="r" b="b"/>
              <a:pathLst>
                <a:path w="4057878" h="5154543">
                  <a:moveTo>
                    <a:pt x="0" y="0"/>
                  </a:moveTo>
                  <a:lnTo>
                    <a:pt x="4057878" y="0"/>
                  </a:lnTo>
                  <a:lnTo>
                    <a:pt x="4057878" y="5154543"/>
                  </a:lnTo>
                  <a:lnTo>
                    <a:pt x="0" y="5154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0" y="3948433"/>
            <a:ext cx="270738" cy="1137157"/>
            <a:chOff x="0" y="0"/>
            <a:chExt cx="152400" cy="64011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2400" cy="640111"/>
            </a:xfrm>
            <a:custGeom>
              <a:avLst/>
              <a:gdLst/>
              <a:ahLst/>
              <a:cxnLst/>
              <a:rect l="l" t="t" r="r" b="b"/>
              <a:pathLst>
                <a:path w="152400" h="640111">
                  <a:moveTo>
                    <a:pt x="0" y="0"/>
                  </a:moveTo>
                  <a:lnTo>
                    <a:pt x="152400" y="0"/>
                  </a:lnTo>
                  <a:lnTo>
                    <a:pt x="152400" y="640111"/>
                  </a:lnTo>
                  <a:lnTo>
                    <a:pt x="0" y="640111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01014" y="1166322"/>
            <a:ext cx="4292958" cy="2344909"/>
            <a:chOff x="0" y="0"/>
            <a:chExt cx="5723944" cy="3126545"/>
          </a:xfrm>
        </p:grpSpPr>
        <p:sp>
          <p:nvSpPr>
            <p:cNvPr id="32" name="TextBox 32"/>
            <p:cNvSpPr txBox="1"/>
            <p:nvPr/>
          </p:nvSpPr>
          <p:spPr>
            <a:xfrm>
              <a:off x="0" y="209550"/>
              <a:ext cx="5689517" cy="2354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90"/>
                </a:lnSpc>
              </a:pPr>
              <a:r>
                <a:rPr lang="en-US" sz="7211">
                  <a:solidFill>
                    <a:srgbClr val="777F8F"/>
                  </a:solidFill>
                  <a:latin typeface="League Gothic"/>
                </a:rPr>
                <a:t>PROFIT AND LOSS PROJECTIONS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4426" y="2600534"/>
              <a:ext cx="5689517" cy="526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02"/>
                </a:lnSpc>
              </a:pPr>
              <a:r>
                <a:rPr lang="en-US" sz="1502" spc="525">
                  <a:solidFill>
                    <a:srgbClr val="575757"/>
                  </a:solidFill>
                  <a:latin typeface="Assistant Regular"/>
                </a:rPr>
                <a:t>TRENDS</a:t>
              </a:r>
            </a:p>
            <a:p>
              <a:pPr>
                <a:lnSpc>
                  <a:spcPts val="1502"/>
                </a:lnSpc>
              </a:pPr>
              <a:r>
                <a:rPr lang="en-US" sz="1502" spc="525">
                  <a:solidFill>
                    <a:srgbClr val="575757"/>
                  </a:solidFill>
                  <a:latin typeface="Assistant Regular"/>
                </a:rPr>
                <a:t>FROM 202X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E55DA0C-7784-4BF6-B51E-53E3A2B967F1}"/>
              </a:ext>
            </a:extLst>
          </p:cNvPr>
          <p:cNvSpPr txBox="1"/>
          <p:nvPr/>
        </p:nvSpPr>
        <p:spPr>
          <a:xfrm>
            <a:off x="6048369" y="1362718"/>
            <a:ext cx="156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 GRAPH</a:t>
            </a:r>
          </a:p>
        </p:txBody>
      </p:sp>
      <p:grpSp>
        <p:nvGrpSpPr>
          <p:cNvPr id="40" name="Group 8">
            <a:extLst>
              <a:ext uri="{FF2B5EF4-FFF2-40B4-BE49-F238E27FC236}">
                <a16:creationId xmlns:a16="http://schemas.microsoft.com/office/drawing/2014/main" id="{4FE703DE-6887-44E2-8981-D86CFF1F6D3D}"/>
              </a:ext>
            </a:extLst>
          </p:cNvPr>
          <p:cNvGrpSpPr/>
          <p:nvPr/>
        </p:nvGrpSpPr>
        <p:grpSpPr>
          <a:xfrm>
            <a:off x="1129177" y="4155210"/>
            <a:ext cx="2658909" cy="2893420"/>
            <a:chOff x="0" y="0"/>
            <a:chExt cx="3545212" cy="3857894"/>
          </a:xfrm>
        </p:grpSpPr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2237B1C6-5A9D-49BF-B2F6-9FE14DC402E7}"/>
                </a:ext>
              </a:extLst>
            </p:cNvPr>
            <p:cNvSpPr txBox="1"/>
            <p:nvPr/>
          </p:nvSpPr>
          <p:spPr>
            <a:xfrm>
              <a:off x="429445" y="3641175"/>
              <a:ext cx="433730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1</a:t>
              </a:r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B6879B55-ECC9-4B11-93F6-F9B511D87A3F}"/>
                </a:ext>
              </a:extLst>
            </p:cNvPr>
            <p:cNvSpPr txBox="1"/>
            <p:nvPr/>
          </p:nvSpPr>
          <p:spPr>
            <a:xfrm>
              <a:off x="1269671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2</a:t>
              </a:r>
            </a:p>
          </p:txBody>
        </p: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id="{3FC1D975-88AA-4037-90D6-DE6648C0A50D}"/>
                </a:ext>
              </a:extLst>
            </p:cNvPr>
            <p:cNvSpPr txBox="1"/>
            <p:nvPr/>
          </p:nvSpPr>
          <p:spPr>
            <a:xfrm>
              <a:off x="2113482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3</a:t>
              </a:r>
            </a:p>
          </p:txBody>
        </p: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C33BEFB9-DAB8-4B7A-AFDD-91CFFB9F77AF}"/>
                </a:ext>
              </a:extLst>
            </p:cNvPr>
            <p:cNvSpPr txBox="1"/>
            <p:nvPr/>
          </p:nvSpPr>
          <p:spPr>
            <a:xfrm>
              <a:off x="2957294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4</a:t>
              </a:r>
            </a:p>
          </p:txBody>
        </p:sp>
        <p:grpSp>
          <p:nvGrpSpPr>
            <p:cNvPr id="45" name="Group 13">
              <a:extLst>
                <a:ext uri="{FF2B5EF4-FFF2-40B4-BE49-F238E27FC236}">
                  <a16:creationId xmlns:a16="http://schemas.microsoft.com/office/drawing/2014/main" id="{12B26A7A-C332-4C1A-8791-A8C59E30E2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8844" y="94072"/>
              <a:ext cx="3266368" cy="3495829"/>
              <a:chOff x="0" y="0"/>
              <a:chExt cx="9611776" cy="10287000"/>
            </a:xfrm>
          </p:grpSpPr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997479A7-08CD-4804-9E70-B21B6650D36D}"/>
                  </a:ext>
                </a:extLst>
              </p:cNvPr>
              <p:cNvSpPr/>
              <p:nvPr/>
            </p:nvSpPr>
            <p:spPr>
              <a:xfrm>
                <a:off x="0" y="-63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D6C30443-56C9-48A2-A6DB-14E0753A9AAA}"/>
                  </a:ext>
                </a:extLst>
              </p:cNvPr>
              <p:cNvSpPr/>
              <p:nvPr/>
            </p:nvSpPr>
            <p:spPr>
              <a:xfrm>
                <a:off x="0" y="256540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AE35E7F7-515A-4576-96C3-B3B092B8F7CB}"/>
                  </a:ext>
                </a:extLst>
              </p:cNvPr>
              <p:cNvSpPr/>
              <p:nvPr/>
            </p:nvSpPr>
            <p:spPr>
              <a:xfrm>
                <a:off x="0" y="51371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C7B26806-30C7-42E8-B7AA-B6BFE8934D96}"/>
                  </a:ext>
                </a:extLst>
              </p:cNvPr>
              <p:cNvSpPr/>
              <p:nvPr/>
            </p:nvSpPr>
            <p:spPr>
              <a:xfrm>
                <a:off x="0" y="770890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D13D2493-BEE2-4C74-96EE-BAA615C5058D}"/>
                  </a:ext>
                </a:extLst>
              </p:cNvPr>
              <p:cNvSpPr/>
              <p:nvPr/>
            </p:nvSpPr>
            <p:spPr>
              <a:xfrm>
                <a:off x="0" y="102806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46" name="TextBox 19">
              <a:extLst>
                <a:ext uri="{FF2B5EF4-FFF2-40B4-BE49-F238E27FC236}">
                  <a16:creationId xmlns:a16="http://schemas.microsoft.com/office/drawing/2014/main" id="{7C49659C-B78A-4AB8-837C-241B6024AF22}"/>
                </a:ext>
              </a:extLst>
            </p:cNvPr>
            <p:cNvSpPr txBox="1"/>
            <p:nvPr/>
          </p:nvSpPr>
          <p:spPr>
            <a:xfrm>
              <a:off x="0" y="-28575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40 </a:t>
              </a:r>
            </a:p>
          </p:txBody>
        </p:sp>
        <p:sp>
          <p:nvSpPr>
            <p:cNvPr id="47" name="TextBox 20">
              <a:extLst>
                <a:ext uri="{FF2B5EF4-FFF2-40B4-BE49-F238E27FC236}">
                  <a16:creationId xmlns:a16="http://schemas.microsoft.com/office/drawing/2014/main" id="{8103BFE7-C7D0-443C-81FE-7857801DE275}"/>
                </a:ext>
              </a:extLst>
            </p:cNvPr>
            <p:cNvSpPr txBox="1"/>
            <p:nvPr/>
          </p:nvSpPr>
          <p:spPr>
            <a:xfrm>
              <a:off x="0" y="845382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30 </a:t>
              </a:r>
            </a:p>
          </p:txBody>
        </p:sp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id="{BECA59A1-5A8B-4281-83E7-F7FE458732F4}"/>
                </a:ext>
              </a:extLst>
            </p:cNvPr>
            <p:cNvSpPr txBox="1"/>
            <p:nvPr/>
          </p:nvSpPr>
          <p:spPr>
            <a:xfrm>
              <a:off x="0" y="1719340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20 </a:t>
              </a:r>
            </a:p>
          </p:txBody>
        </p:sp>
        <p:sp>
          <p:nvSpPr>
            <p:cNvPr id="49" name="TextBox 22">
              <a:extLst>
                <a:ext uri="{FF2B5EF4-FFF2-40B4-BE49-F238E27FC236}">
                  <a16:creationId xmlns:a16="http://schemas.microsoft.com/office/drawing/2014/main" id="{0026442A-BF19-4217-8502-FB229E84980A}"/>
                </a:ext>
              </a:extLst>
            </p:cNvPr>
            <p:cNvSpPr txBox="1"/>
            <p:nvPr/>
          </p:nvSpPr>
          <p:spPr>
            <a:xfrm>
              <a:off x="7173" y="2593297"/>
              <a:ext cx="19182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10 </a:t>
              </a:r>
            </a:p>
          </p:txBody>
        </p:sp>
        <p:sp>
          <p:nvSpPr>
            <p:cNvPr id="50" name="TextBox 23">
              <a:extLst>
                <a:ext uri="{FF2B5EF4-FFF2-40B4-BE49-F238E27FC236}">
                  <a16:creationId xmlns:a16="http://schemas.microsoft.com/office/drawing/2014/main" id="{72156084-B4CF-4FF1-AE85-92D1D0F9ECF4}"/>
                </a:ext>
              </a:extLst>
            </p:cNvPr>
            <p:cNvSpPr txBox="1"/>
            <p:nvPr/>
          </p:nvSpPr>
          <p:spPr>
            <a:xfrm>
              <a:off x="83497" y="3467254"/>
              <a:ext cx="115498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0 </a:t>
              </a:r>
            </a:p>
          </p:txBody>
        </p:sp>
        <p:grpSp>
          <p:nvGrpSpPr>
            <p:cNvPr id="51" name="Group 24">
              <a:extLst>
                <a:ext uri="{FF2B5EF4-FFF2-40B4-BE49-F238E27FC236}">
                  <a16:creationId xmlns:a16="http://schemas.microsoft.com/office/drawing/2014/main" id="{F705D42F-6C53-450B-8E3C-3BE7E9A0C1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8844" y="94072"/>
              <a:ext cx="3266368" cy="3495829"/>
              <a:chOff x="0" y="0"/>
              <a:chExt cx="9611776" cy="10287000"/>
            </a:xfrm>
          </p:grpSpPr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73ED8088-3A52-48B0-B16C-34648A825A01}"/>
                  </a:ext>
                </a:extLst>
              </p:cNvPr>
              <p:cNvSpPr/>
              <p:nvPr/>
            </p:nvSpPr>
            <p:spPr>
              <a:xfrm>
                <a:off x="0" y="7708900"/>
                <a:ext cx="2162650" cy="2578100"/>
              </a:xfrm>
              <a:custGeom>
                <a:avLst/>
                <a:gdLst/>
                <a:ahLst/>
                <a:cxnLst/>
                <a:rect l="l" t="t" r="r" b="b"/>
                <a:pathLst>
                  <a:path w="2162650" h="2578100">
                    <a:moveTo>
                      <a:pt x="0" y="257810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90" y="0"/>
                      <a:pt x="2162650" y="77460"/>
                      <a:pt x="2162650" y="173012"/>
                    </a:cubicBezTo>
                    <a:lnTo>
                      <a:pt x="2162650" y="257810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8F8B02C0-B256-472E-B2F1-6E27D505EAD6}"/>
                  </a:ext>
                </a:extLst>
              </p:cNvPr>
              <p:cNvSpPr/>
              <p:nvPr/>
            </p:nvSpPr>
            <p:spPr>
              <a:xfrm>
                <a:off x="2483042" y="5137150"/>
                <a:ext cx="2162650" cy="5149850"/>
              </a:xfrm>
              <a:custGeom>
                <a:avLst/>
                <a:gdLst/>
                <a:ahLst/>
                <a:cxnLst/>
                <a:rect l="l" t="t" r="r" b="b"/>
                <a:pathLst>
                  <a:path w="2162650" h="5149850">
                    <a:moveTo>
                      <a:pt x="0" y="514985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90" y="0"/>
                      <a:pt x="2162650" y="77460"/>
                      <a:pt x="2162650" y="173012"/>
                    </a:cubicBezTo>
                    <a:lnTo>
                      <a:pt x="2162650" y="514985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C8BC64C2-6CD1-4F5D-98B8-A7D1B958374E}"/>
                  </a:ext>
                </a:extLst>
              </p:cNvPr>
              <p:cNvSpPr/>
              <p:nvPr/>
            </p:nvSpPr>
            <p:spPr>
              <a:xfrm>
                <a:off x="4966084" y="2565400"/>
                <a:ext cx="2162649" cy="7721600"/>
              </a:xfrm>
              <a:custGeom>
                <a:avLst/>
                <a:gdLst/>
                <a:ahLst/>
                <a:cxnLst/>
                <a:rect l="l" t="t" r="r" b="b"/>
                <a:pathLst>
                  <a:path w="2162649" h="7721600">
                    <a:moveTo>
                      <a:pt x="0" y="772160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89" y="0"/>
                      <a:pt x="2162650" y="77460"/>
                      <a:pt x="2162650" y="173012"/>
                    </a:cubicBezTo>
                    <a:lnTo>
                      <a:pt x="2162650" y="772160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30D0DBB6-03BF-440D-B5B3-461AA46C48E5}"/>
                  </a:ext>
                </a:extLst>
              </p:cNvPr>
              <p:cNvSpPr/>
              <p:nvPr/>
            </p:nvSpPr>
            <p:spPr>
              <a:xfrm>
                <a:off x="7449127" y="-6350"/>
                <a:ext cx="2162649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2162649" h="10293350">
                    <a:moveTo>
                      <a:pt x="0" y="1029335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7" y="0"/>
                    </a:lnTo>
                    <a:cubicBezTo>
                      <a:pt x="2085189" y="0"/>
                      <a:pt x="2162649" y="77460"/>
                      <a:pt x="2162649" y="173012"/>
                    </a:cubicBezTo>
                    <a:lnTo>
                      <a:pt x="2162649" y="1029335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</p:grpSp>
      </p:grpSp>
      <p:grpSp>
        <p:nvGrpSpPr>
          <p:cNvPr id="61" name="Group 11">
            <a:extLst>
              <a:ext uri="{FF2B5EF4-FFF2-40B4-BE49-F238E27FC236}">
                <a16:creationId xmlns:a16="http://schemas.microsoft.com/office/drawing/2014/main" id="{9E082E16-223F-4B3D-8F21-32183D1C4FAE}"/>
              </a:ext>
            </a:extLst>
          </p:cNvPr>
          <p:cNvGrpSpPr/>
          <p:nvPr/>
        </p:nvGrpSpPr>
        <p:grpSpPr>
          <a:xfrm>
            <a:off x="5569289" y="2317039"/>
            <a:ext cx="3328738" cy="3127675"/>
            <a:chOff x="0" y="0"/>
            <a:chExt cx="3359155" cy="1716138"/>
          </a:xfrm>
        </p:grpSpPr>
        <p:sp>
          <p:nvSpPr>
            <p:cNvPr id="62" name="TextBox 12">
              <a:extLst>
                <a:ext uri="{FF2B5EF4-FFF2-40B4-BE49-F238E27FC236}">
                  <a16:creationId xmlns:a16="http://schemas.microsoft.com/office/drawing/2014/main" id="{135F1EA8-6BEA-47BF-A2BA-C18A1EE4E6F2}"/>
                </a:ext>
              </a:extLst>
            </p:cNvPr>
            <p:cNvSpPr txBox="1"/>
            <p:nvPr/>
          </p:nvSpPr>
          <p:spPr>
            <a:xfrm>
              <a:off x="392214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1</a:t>
              </a:r>
            </a:p>
          </p:txBody>
        </p:sp>
        <p:sp>
          <p:nvSpPr>
            <p:cNvPr id="63" name="TextBox 13">
              <a:extLst>
                <a:ext uri="{FF2B5EF4-FFF2-40B4-BE49-F238E27FC236}">
                  <a16:creationId xmlns:a16="http://schemas.microsoft.com/office/drawing/2014/main" id="{A19098B1-AD01-42EF-8453-F94429F75D24}"/>
                </a:ext>
              </a:extLst>
            </p:cNvPr>
            <p:cNvSpPr txBox="1"/>
            <p:nvPr/>
          </p:nvSpPr>
          <p:spPr>
            <a:xfrm>
              <a:off x="995771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2</a:t>
              </a:r>
            </a:p>
          </p:txBody>
        </p:sp>
        <p:sp>
          <p:nvSpPr>
            <p:cNvPr id="64" name="TextBox 14">
              <a:extLst>
                <a:ext uri="{FF2B5EF4-FFF2-40B4-BE49-F238E27FC236}">
                  <a16:creationId xmlns:a16="http://schemas.microsoft.com/office/drawing/2014/main" id="{522999BF-E8D9-4519-B55B-952681ABFF5C}"/>
                </a:ext>
              </a:extLst>
            </p:cNvPr>
            <p:cNvSpPr txBox="1"/>
            <p:nvPr/>
          </p:nvSpPr>
          <p:spPr>
            <a:xfrm>
              <a:off x="1599328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3</a:t>
              </a:r>
            </a:p>
          </p:txBody>
        </p:sp>
        <p:sp>
          <p:nvSpPr>
            <p:cNvPr id="65" name="TextBox 15">
              <a:extLst>
                <a:ext uri="{FF2B5EF4-FFF2-40B4-BE49-F238E27FC236}">
                  <a16:creationId xmlns:a16="http://schemas.microsoft.com/office/drawing/2014/main" id="{2711D4F7-9758-45E9-A0A8-A83A4A03DD8D}"/>
                </a:ext>
              </a:extLst>
            </p:cNvPr>
            <p:cNvSpPr txBox="1"/>
            <p:nvPr/>
          </p:nvSpPr>
          <p:spPr>
            <a:xfrm>
              <a:off x="2202884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4</a:t>
              </a:r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72C8ECC4-3E0A-473E-80BC-79285C9C7511}"/>
                </a:ext>
              </a:extLst>
            </p:cNvPr>
            <p:cNvSpPr txBox="1"/>
            <p:nvPr/>
          </p:nvSpPr>
          <p:spPr>
            <a:xfrm>
              <a:off x="2806441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5</a:t>
              </a:r>
            </a:p>
          </p:txBody>
        </p:sp>
        <p:grpSp>
          <p:nvGrpSpPr>
            <p:cNvPr id="67" name="Group 17">
              <a:extLst>
                <a:ext uri="{FF2B5EF4-FFF2-40B4-BE49-F238E27FC236}">
                  <a16:creationId xmlns:a16="http://schemas.microsoft.com/office/drawing/2014/main" id="{68B8BD54-80A3-40C6-979A-5CACE9FB2C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372" y="108367"/>
              <a:ext cx="3017783" cy="1300727"/>
              <a:chOff x="0" y="0"/>
              <a:chExt cx="12795101" cy="5514953"/>
            </a:xfrm>
          </p:grpSpPr>
          <p:sp>
            <p:nvSpPr>
              <p:cNvPr id="78" name="Freeform 18">
                <a:extLst>
                  <a:ext uri="{FF2B5EF4-FFF2-40B4-BE49-F238E27FC236}">
                    <a16:creationId xmlns:a16="http://schemas.microsoft.com/office/drawing/2014/main" id="{A8364792-F30C-4BB7-9DC7-491FE871D3A9}"/>
                  </a:ext>
                </a:extLst>
              </p:cNvPr>
              <p:cNvSpPr/>
              <p:nvPr/>
            </p:nvSpPr>
            <p:spPr>
              <a:xfrm>
                <a:off x="0" y="-6350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79" name="Freeform 19">
                <a:extLst>
                  <a:ext uri="{FF2B5EF4-FFF2-40B4-BE49-F238E27FC236}">
                    <a16:creationId xmlns:a16="http://schemas.microsoft.com/office/drawing/2014/main" id="{09AFB080-7EC9-4C6C-B889-37E0988ACD09}"/>
                  </a:ext>
                </a:extLst>
              </p:cNvPr>
              <p:cNvSpPr/>
              <p:nvPr/>
            </p:nvSpPr>
            <p:spPr>
              <a:xfrm>
                <a:off x="0" y="1372388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id="{0CD13F83-CBF8-4998-88CE-81E05ABD628D}"/>
                  </a:ext>
                </a:extLst>
              </p:cNvPr>
              <p:cNvSpPr/>
              <p:nvPr/>
            </p:nvSpPr>
            <p:spPr>
              <a:xfrm>
                <a:off x="0" y="2751126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81" name="Freeform 21">
                <a:extLst>
                  <a:ext uri="{FF2B5EF4-FFF2-40B4-BE49-F238E27FC236}">
                    <a16:creationId xmlns:a16="http://schemas.microsoft.com/office/drawing/2014/main" id="{31856E27-0C28-448E-A2E4-844087CF58C3}"/>
                  </a:ext>
                </a:extLst>
              </p:cNvPr>
              <p:cNvSpPr/>
              <p:nvPr/>
            </p:nvSpPr>
            <p:spPr>
              <a:xfrm>
                <a:off x="0" y="4129865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82" name="Freeform 22">
                <a:extLst>
                  <a:ext uri="{FF2B5EF4-FFF2-40B4-BE49-F238E27FC236}">
                    <a16:creationId xmlns:a16="http://schemas.microsoft.com/office/drawing/2014/main" id="{0547F495-2666-41FA-A1D8-C2D03B6DBF6A}"/>
                  </a:ext>
                </a:extLst>
              </p:cNvPr>
              <p:cNvSpPr/>
              <p:nvPr/>
            </p:nvSpPr>
            <p:spPr>
              <a:xfrm>
                <a:off x="0" y="5508603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68" name="TextBox 23">
              <a:extLst>
                <a:ext uri="{FF2B5EF4-FFF2-40B4-BE49-F238E27FC236}">
                  <a16:creationId xmlns:a16="http://schemas.microsoft.com/office/drawing/2014/main" id="{F6E4044F-8677-40A8-94B4-52596997E517}"/>
                </a:ext>
              </a:extLst>
            </p:cNvPr>
            <p:cNvSpPr txBox="1"/>
            <p:nvPr/>
          </p:nvSpPr>
          <p:spPr>
            <a:xfrm>
              <a:off x="0" y="-28575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40 </a:t>
              </a:r>
            </a:p>
          </p:txBody>
        </p:sp>
        <p:sp>
          <p:nvSpPr>
            <p:cNvPr id="69" name="TextBox 24">
              <a:extLst>
                <a:ext uri="{FF2B5EF4-FFF2-40B4-BE49-F238E27FC236}">
                  <a16:creationId xmlns:a16="http://schemas.microsoft.com/office/drawing/2014/main" id="{0C0B951B-AE2C-42DD-B919-564697087B24}"/>
                </a:ext>
              </a:extLst>
            </p:cNvPr>
            <p:cNvSpPr txBox="1"/>
            <p:nvPr/>
          </p:nvSpPr>
          <p:spPr>
            <a:xfrm>
              <a:off x="0" y="296607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30 </a:t>
              </a:r>
            </a:p>
          </p:txBody>
        </p:sp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DC07115C-F6F9-42FC-9489-3F078029E049}"/>
                </a:ext>
              </a:extLst>
            </p:cNvPr>
            <p:cNvSpPr txBox="1"/>
            <p:nvPr/>
          </p:nvSpPr>
          <p:spPr>
            <a:xfrm>
              <a:off x="0" y="621788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20 </a:t>
              </a:r>
            </a:p>
          </p:txBody>
        </p:sp>
        <p:sp>
          <p:nvSpPr>
            <p:cNvPr id="71" name="TextBox 26">
              <a:extLst>
                <a:ext uri="{FF2B5EF4-FFF2-40B4-BE49-F238E27FC236}">
                  <a16:creationId xmlns:a16="http://schemas.microsoft.com/office/drawing/2014/main" id="{BD8F20FB-DED5-4B8E-97D4-F00361DB915F}"/>
                </a:ext>
              </a:extLst>
            </p:cNvPr>
            <p:cNvSpPr txBox="1"/>
            <p:nvPr/>
          </p:nvSpPr>
          <p:spPr>
            <a:xfrm>
              <a:off x="0" y="946970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10 </a:t>
              </a:r>
            </a:p>
          </p:txBody>
        </p:sp>
        <p:sp>
          <p:nvSpPr>
            <p:cNvPr id="72" name="TextBox 27">
              <a:extLst>
                <a:ext uri="{FF2B5EF4-FFF2-40B4-BE49-F238E27FC236}">
                  <a16:creationId xmlns:a16="http://schemas.microsoft.com/office/drawing/2014/main" id="{131A9B92-588F-49A0-9103-665408AC8750}"/>
                </a:ext>
              </a:extLst>
            </p:cNvPr>
            <p:cNvSpPr txBox="1"/>
            <p:nvPr/>
          </p:nvSpPr>
          <p:spPr>
            <a:xfrm>
              <a:off x="100444" y="1272152"/>
              <a:ext cx="150616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73" name="Group 28">
              <a:extLst>
                <a:ext uri="{FF2B5EF4-FFF2-40B4-BE49-F238E27FC236}">
                  <a16:creationId xmlns:a16="http://schemas.microsoft.com/office/drawing/2014/main" id="{EEFD4A60-7FB6-4508-8CEA-837D02DD7D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372" y="108367"/>
              <a:ext cx="3017783" cy="1300727"/>
              <a:chOff x="0" y="0"/>
              <a:chExt cx="12795101" cy="5514953"/>
            </a:xfrm>
          </p:grpSpPr>
          <p:sp>
            <p:nvSpPr>
              <p:cNvPr id="74" name="Freeform 29">
                <a:extLst>
                  <a:ext uri="{FF2B5EF4-FFF2-40B4-BE49-F238E27FC236}">
                    <a16:creationId xmlns:a16="http://schemas.microsoft.com/office/drawing/2014/main" id="{7D0ED68A-F8C3-4F67-AB3B-18582240FD7E}"/>
                  </a:ext>
                </a:extLst>
              </p:cNvPr>
              <p:cNvSpPr/>
              <p:nvPr/>
            </p:nvSpPr>
            <p:spPr>
              <a:xfrm>
                <a:off x="1216010" y="1897830"/>
                <a:ext cx="2654871" cy="1198611"/>
              </a:xfrm>
              <a:custGeom>
                <a:avLst/>
                <a:gdLst/>
                <a:ahLst/>
                <a:cxnLst/>
                <a:rect l="l" t="t" r="r" b="b"/>
                <a:pathLst>
                  <a:path w="2654871" h="1198611">
                    <a:moveTo>
                      <a:pt x="127000" y="1135394"/>
                    </a:moveTo>
                    <a:cubicBezTo>
                      <a:pt x="126844" y="1100435"/>
                      <a:pt x="98460" y="1072177"/>
                      <a:pt x="63500" y="1072177"/>
                    </a:cubicBezTo>
                    <a:cubicBezTo>
                      <a:pt x="28540" y="1072177"/>
                      <a:pt x="156" y="1100435"/>
                      <a:pt x="0" y="1135394"/>
                    </a:cubicBezTo>
                    <a:cubicBezTo>
                      <a:pt x="156" y="1170353"/>
                      <a:pt x="28540" y="1198611"/>
                      <a:pt x="63500" y="1198611"/>
                    </a:cubicBezTo>
                    <a:cubicBezTo>
                      <a:pt x="98460" y="1198611"/>
                      <a:pt x="126844" y="1170353"/>
                      <a:pt x="127000" y="1135394"/>
                    </a:cubicBezTo>
                    <a:close/>
                    <a:moveTo>
                      <a:pt x="52190" y="1109153"/>
                    </a:moveTo>
                    <a:cubicBezTo>
                      <a:pt x="37771" y="1115444"/>
                      <a:pt x="31149" y="1132207"/>
                      <a:pt x="37376" y="1146654"/>
                    </a:cubicBezTo>
                    <a:cubicBezTo>
                      <a:pt x="43603" y="1161101"/>
                      <a:pt x="60336" y="1167798"/>
                      <a:pt x="74811" y="1161635"/>
                    </a:cubicBezTo>
                    <a:lnTo>
                      <a:pt x="2633831" y="58645"/>
                    </a:lnTo>
                    <a:cubicBezTo>
                      <a:pt x="2648249" y="52353"/>
                      <a:pt x="2654871" y="35591"/>
                      <a:pt x="2648644" y="21144"/>
                    </a:cubicBezTo>
                    <a:cubicBezTo>
                      <a:pt x="2642418" y="6697"/>
                      <a:pt x="2625685" y="0"/>
                      <a:pt x="2611210" y="6162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75" name="Freeform 30">
                <a:extLst>
                  <a:ext uri="{FF2B5EF4-FFF2-40B4-BE49-F238E27FC236}">
                    <a16:creationId xmlns:a16="http://schemas.microsoft.com/office/drawing/2014/main" id="{D83C2263-7034-4836-9C97-D22E1D8AE71B}"/>
                  </a:ext>
                </a:extLst>
              </p:cNvPr>
              <p:cNvSpPr/>
              <p:nvPr/>
            </p:nvSpPr>
            <p:spPr>
              <a:xfrm>
                <a:off x="3775030" y="1867017"/>
                <a:ext cx="2653114" cy="507488"/>
              </a:xfrm>
              <a:custGeom>
                <a:avLst/>
                <a:gdLst/>
                <a:ahLst/>
                <a:cxnLst/>
                <a:rect l="l" t="t" r="r" b="b"/>
                <a:pathLst>
                  <a:path w="2653114" h="507488">
                    <a:moveTo>
                      <a:pt x="127000" y="63217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6" y="28257"/>
                      <a:pt x="0" y="63217"/>
                    </a:cubicBezTo>
                    <a:cubicBezTo>
                      <a:pt x="156" y="98176"/>
                      <a:pt x="28541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68060" y="35008"/>
                    </a:moveTo>
                    <a:cubicBezTo>
                      <a:pt x="52519" y="32567"/>
                      <a:pt x="37928" y="43147"/>
                      <a:pt x="35417" y="58677"/>
                    </a:cubicBezTo>
                    <a:cubicBezTo>
                      <a:pt x="32907" y="74208"/>
                      <a:pt x="43422" y="88846"/>
                      <a:pt x="58941" y="91425"/>
                    </a:cubicBezTo>
                    <a:lnTo>
                      <a:pt x="2617961" y="505047"/>
                    </a:lnTo>
                    <a:cubicBezTo>
                      <a:pt x="2633502" y="507488"/>
                      <a:pt x="2648093" y="496908"/>
                      <a:pt x="2650603" y="481377"/>
                    </a:cubicBezTo>
                    <a:cubicBezTo>
                      <a:pt x="2653114" y="465847"/>
                      <a:pt x="2642599" y="451209"/>
                      <a:pt x="2627080" y="448629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76" name="Freeform 31">
                <a:extLst>
                  <a:ext uri="{FF2B5EF4-FFF2-40B4-BE49-F238E27FC236}">
                    <a16:creationId xmlns:a16="http://schemas.microsoft.com/office/drawing/2014/main" id="{E9C6B6EE-ABAA-4DAE-9CB3-F4D8E2A1E1FC}"/>
                  </a:ext>
                </a:extLst>
              </p:cNvPr>
              <p:cNvSpPr/>
              <p:nvPr/>
            </p:nvSpPr>
            <p:spPr>
              <a:xfrm>
                <a:off x="6334050" y="656890"/>
                <a:ext cx="2654951" cy="1750181"/>
              </a:xfrm>
              <a:custGeom>
                <a:avLst/>
                <a:gdLst/>
                <a:ahLst/>
                <a:cxnLst/>
                <a:rect l="l" t="t" r="r" b="b"/>
                <a:pathLst>
                  <a:path w="2654951" h="1750181">
                    <a:moveTo>
                      <a:pt x="127000" y="1686965"/>
                    </a:moveTo>
                    <a:cubicBezTo>
                      <a:pt x="126844" y="1652006"/>
                      <a:pt x="98460" y="1623748"/>
                      <a:pt x="63500" y="1623748"/>
                    </a:cubicBezTo>
                    <a:cubicBezTo>
                      <a:pt x="28541" y="1623748"/>
                      <a:pt x="156" y="1652006"/>
                      <a:pt x="0" y="1686965"/>
                    </a:cubicBezTo>
                    <a:cubicBezTo>
                      <a:pt x="156" y="1721924"/>
                      <a:pt x="28541" y="1750182"/>
                      <a:pt x="63500" y="1750182"/>
                    </a:cubicBezTo>
                    <a:cubicBezTo>
                      <a:pt x="98460" y="1750182"/>
                      <a:pt x="126844" y="1721924"/>
                      <a:pt x="127000" y="1686965"/>
                    </a:cubicBezTo>
                    <a:close/>
                    <a:moveTo>
                      <a:pt x="47986" y="1662969"/>
                    </a:moveTo>
                    <a:cubicBezTo>
                      <a:pt x="34813" y="1671569"/>
                      <a:pt x="31070" y="1689199"/>
                      <a:pt x="39611" y="1702410"/>
                    </a:cubicBezTo>
                    <a:cubicBezTo>
                      <a:pt x="48152" y="1715621"/>
                      <a:pt x="65766" y="1719444"/>
                      <a:pt x="79015" y="1710962"/>
                    </a:cubicBezTo>
                    <a:lnTo>
                      <a:pt x="2638035" y="56476"/>
                    </a:lnTo>
                    <a:cubicBezTo>
                      <a:pt x="2651208" y="47875"/>
                      <a:pt x="2654951" y="30245"/>
                      <a:pt x="2646410" y="17034"/>
                    </a:cubicBezTo>
                    <a:cubicBezTo>
                      <a:pt x="2637868" y="3823"/>
                      <a:pt x="2620255" y="0"/>
                      <a:pt x="2607006" y="8483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77" name="Freeform 32">
                <a:extLst>
                  <a:ext uri="{FF2B5EF4-FFF2-40B4-BE49-F238E27FC236}">
                    <a16:creationId xmlns:a16="http://schemas.microsoft.com/office/drawing/2014/main" id="{244F3502-8C94-4DC6-9BB6-89E099921925}"/>
                  </a:ext>
                </a:extLst>
              </p:cNvPr>
              <p:cNvSpPr/>
              <p:nvPr/>
            </p:nvSpPr>
            <p:spPr>
              <a:xfrm>
                <a:off x="8893070" y="488279"/>
                <a:ext cx="2686021" cy="264307"/>
              </a:xfrm>
              <a:custGeom>
                <a:avLst/>
                <a:gdLst/>
                <a:ahLst/>
                <a:cxnLst/>
                <a:rect l="l" t="t" r="r" b="b"/>
                <a:pathLst>
                  <a:path w="2686021" h="264307">
                    <a:moveTo>
                      <a:pt x="127000" y="201090"/>
                    </a:moveTo>
                    <a:cubicBezTo>
                      <a:pt x="126844" y="166131"/>
                      <a:pt x="98460" y="137873"/>
                      <a:pt x="63500" y="137873"/>
                    </a:cubicBezTo>
                    <a:cubicBezTo>
                      <a:pt x="28540" y="137873"/>
                      <a:pt x="157" y="166131"/>
                      <a:pt x="0" y="201090"/>
                    </a:cubicBezTo>
                    <a:cubicBezTo>
                      <a:pt x="157" y="236049"/>
                      <a:pt x="28540" y="264307"/>
                      <a:pt x="63500" y="264307"/>
                    </a:cubicBezTo>
                    <a:cubicBezTo>
                      <a:pt x="98460" y="264307"/>
                      <a:pt x="126844" y="236049"/>
                      <a:pt x="127000" y="201090"/>
                    </a:cubicBezTo>
                    <a:close/>
                    <a:moveTo>
                      <a:pt x="61963" y="172556"/>
                    </a:moveTo>
                    <a:cubicBezTo>
                      <a:pt x="46258" y="173473"/>
                      <a:pt x="34248" y="186912"/>
                      <a:pt x="35094" y="202621"/>
                    </a:cubicBezTo>
                    <a:cubicBezTo>
                      <a:pt x="35941" y="218330"/>
                      <a:pt x="49325" y="230400"/>
                      <a:pt x="65038" y="229624"/>
                    </a:cubicBezTo>
                    <a:lnTo>
                      <a:pt x="2624058" y="91750"/>
                    </a:lnTo>
                    <a:cubicBezTo>
                      <a:pt x="2639763" y="90833"/>
                      <a:pt x="2651773" y="77395"/>
                      <a:pt x="2650927" y="61686"/>
                    </a:cubicBezTo>
                    <a:cubicBezTo>
                      <a:pt x="2650080" y="45977"/>
                      <a:pt x="2636696" y="33906"/>
                      <a:pt x="2620983" y="34683"/>
                    </a:cubicBezTo>
                    <a:close/>
                    <a:moveTo>
                      <a:pt x="2686021" y="63216"/>
                    </a:moveTo>
                    <a:cubicBezTo>
                      <a:pt x="2685864" y="28257"/>
                      <a:pt x="2657481" y="0"/>
                      <a:pt x="2622521" y="0"/>
                    </a:cubicBezTo>
                    <a:cubicBezTo>
                      <a:pt x="2587561" y="0"/>
                      <a:pt x="2559177" y="28257"/>
                      <a:pt x="2559021" y="63216"/>
                    </a:cubicBezTo>
                    <a:cubicBezTo>
                      <a:pt x="2559177" y="98176"/>
                      <a:pt x="2587561" y="126433"/>
                      <a:pt x="2622521" y="126433"/>
                    </a:cubicBezTo>
                    <a:cubicBezTo>
                      <a:pt x="2657481" y="126433"/>
                      <a:pt x="2685864" y="98176"/>
                      <a:pt x="2686021" y="63216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146916" cy="7315200"/>
            <a:chOff x="0" y="0"/>
            <a:chExt cx="2630220" cy="4639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30220" cy="4639733"/>
            </a:xfrm>
            <a:custGeom>
              <a:avLst/>
              <a:gdLst/>
              <a:ahLst/>
              <a:cxnLst/>
              <a:rect l="l" t="t" r="r" b="b"/>
              <a:pathLst>
                <a:path w="2630220" h="4639733">
                  <a:moveTo>
                    <a:pt x="0" y="0"/>
                  </a:moveTo>
                  <a:lnTo>
                    <a:pt x="2630220" y="0"/>
                  </a:lnTo>
                  <a:lnTo>
                    <a:pt x="2630220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48640" y="1950876"/>
            <a:ext cx="239530" cy="2392524"/>
            <a:chOff x="0" y="0"/>
            <a:chExt cx="188271" cy="18805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8271" cy="1880524"/>
            </a:xfrm>
            <a:custGeom>
              <a:avLst/>
              <a:gdLst/>
              <a:ahLst/>
              <a:cxnLst/>
              <a:rect l="l" t="t" r="r" b="b"/>
              <a:pathLst>
                <a:path w="188271" h="1880524">
                  <a:moveTo>
                    <a:pt x="0" y="0"/>
                  </a:moveTo>
                  <a:lnTo>
                    <a:pt x="188271" y="0"/>
                  </a:lnTo>
                  <a:lnTo>
                    <a:pt x="188271" y="1880524"/>
                  </a:lnTo>
                  <a:lnTo>
                    <a:pt x="0" y="188052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146916" y="2673198"/>
            <a:ext cx="5606684" cy="1968805"/>
            <a:chOff x="0" y="0"/>
            <a:chExt cx="3556091" cy="12487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56091" cy="1248733"/>
            </a:xfrm>
            <a:custGeom>
              <a:avLst/>
              <a:gdLst/>
              <a:ahLst/>
              <a:cxnLst/>
              <a:rect l="l" t="t" r="r" b="b"/>
              <a:pathLst>
                <a:path w="3556091" h="1248733">
                  <a:moveTo>
                    <a:pt x="0" y="0"/>
                  </a:moveTo>
                  <a:lnTo>
                    <a:pt x="3556091" y="0"/>
                  </a:lnTo>
                  <a:lnTo>
                    <a:pt x="3556091" y="1248733"/>
                  </a:lnTo>
                  <a:lnTo>
                    <a:pt x="0" y="1248733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12020" y="1870512"/>
            <a:ext cx="2711796" cy="3744496"/>
            <a:chOff x="0" y="0"/>
            <a:chExt cx="3615728" cy="4992661"/>
          </a:xfrm>
        </p:grpSpPr>
        <p:sp>
          <p:nvSpPr>
            <p:cNvPr id="9" name="TextBox 9"/>
            <p:cNvSpPr txBox="1"/>
            <p:nvPr/>
          </p:nvSpPr>
          <p:spPr>
            <a:xfrm>
              <a:off x="0" y="200025"/>
              <a:ext cx="3593981" cy="347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05"/>
                </a:lnSpc>
              </a:pPr>
              <a:r>
                <a:rPr lang="en-US" sz="7228">
                  <a:solidFill>
                    <a:srgbClr val="F7E8DB"/>
                  </a:solidFill>
                  <a:latin typeface="League Gothic"/>
                </a:rPr>
                <a:t>CASH FLOW ANALYSIS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747" y="3708049"/>
              <a:ext cx="3593981" cy="1284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05"/>
                </a:lnSpc>
              </a:pPr>
              <a:r>
                <a:rPr lang="en-US" sz="1505" spc="527">
                  <a:solidFill>
                    <a:srgbClr val="FFFFFF"/>
                  </a:solidFill>
                  <a:latin typeface="Assistant Regular"/>
                </a:rPr>
                <a:t>DISCUSS KEY ASSUMPTIONS AND FACTORS THAT MAY IMPACT THESE PROJECTIONS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778121" y="1051560"/>
            <a:ext cx="2519366" cy="1287104"/>
            <a:chOff x="0" y="0"/>
            <a:chExt cx="3359155" cy="1716138"/>
          </a:xfrm>
        </p:grpSpPr>
        <p:sp>
          <p:nvSpPr>
            <p:cNvPr id="12" name="TextBox 12"/>
            <p:cNvSpPr txBox="1"/>
            <p:nvPr/>
          </p:nvSpPr>
          <p:spPr>
            <a:xfrm>
              <a:off x="392214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1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95771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99328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202884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806441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5</a:t>
              </a:r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341372" y="108367"/>
              <a:ext cx="3017783" cy="1300727"/>
              <a:chOff x="0" y="0"/>
              <a:chExt cx="12795101" cy="551495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-6350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1372388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2751126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0" y="4129865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0" y="5508603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-28575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40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96607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30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621788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20 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946970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10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0444" y="1272152"/>
              <a:ext cx="150616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341372" y="108367"/>
              <a:ext cx="3017783" cy="1300727"/>
              <a:chOff x="0" y="0"/>
              <a:chExt cx="12795101" cy="551495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216010" y="1897830"/>
                <a:ext cx="2654871" cy="1198611"/>
              </a:xfrm>
              <a:custGeom>
                <a:avLst/>
                <a:gdLst/>
                <a:ahLst/>
                <a:cxnLst/>
                <a:rect l="l" t="t" r="r" b="b"/>
                <a:pathLst>
                  <a:path w="2654871" h="1198611">
                    <a:moveTo>
                      <a:pt x="127000" y="1135394"/>
                    </a:moveTo>
                    <a:cubicBezTo>
                      <a:pt x="126844" y="1100435"/>
                      <a:pt x="98460" y="1072177"/>
                      <a:pt x="63500" y="1072177"/>
                    </a:cubicBezTo>
                    <a:cubicBezTo>
                      <a:pt x="28540" y="1072177"/>
                      <a:pt x="156" y="1100435"/>
                      <a:pt x="0" y="1135394"/>
                    </a:cubicBezTo>
                    <a:cubicBezTo>
                      <a:pt x="156" y="1170353"/>
                      <a:pt x="28540" y="1198611"/>
                      <a:pt x="63500" y="1198611"/>
                    </a:cubicBezTo>
                    <a:cubicBezTo>
                      <a:pt x="98460" y="1198611"/>
                      <a:pt x="126844" y="1170353"/>
                      <a:pt x="127000" y="1135394"/>
                    </a:cubicBezTo>
                    <a:close/>
                    <a:moveTo>
                      <a:pt x="52190" y="1109153"/>
                    </a:moveTo>
                    <a:cubicBezTo>
                      <a:pt x="37771" y="1115444"/>
                      <a:pt x="31149" y="1132207"/>
                      <a:pt x="37376" y="1146654"/>
                    </a:cubicBezTo>
                    <a:cubicBezTo>
                      <a:pt x="43603" y="1161101"/>
                      <a:pt x="60336" y="1167798"/>
                      <a:pt x="74811" y="1161635"/>
                    </a:cubicBezTo>
                    <a:lnTo>
                      <a:pt x="2633831" y="58645"/>
                    </a:lnTo>
                    <a:cubicBezTo>
                      <a:pt x="2648249" y="52353"/>
                      <a:pt x="2654871" y="35591"/>
                      <a:pt x="2648644" y="21144"/>
                    </a:cubicBezTo>
                    <a:cubicBezTo>
                      <a:pt x="2642418" y="6697"/>
                      <a:pt x="2625685" y="0"/>
                      <a:pt x="2611210" y="6162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3775030" y="1867017"/>
                <a:ext cx="2653114" cy="507488"/>
              </a:xfrm>
              <a:custGeom>
                <a:avLst/>
                <a:gdLst/>
                <a:ahLst/>
                <a:cxnLst/>
                <a:rect l="l" t="t" r="r" b="b"/>
                <a:pathLst>
                  <a:path w="2653114" h="507488">
                    <a:moveTo>
                      <a:pt x="127000" y="63217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6" y="28257"/>
                      <a:pt x="0" y="63217"/>
                    </a:cubicBezTo>
                    <a:cubicBezTo>
                      <a:pt x="156" y="98176"/>
                      <a:pt x="28541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68060" y="35008"/>
                    </a:moveTo>
                    <a:cubicBezTo>
                      <a:pt x="52519" y="32567"/>
                      <a:pt x="37928" y="43147"/>
                      <a:pt x="35417" y="58677"/>
                    </a:cubicBezTo>
                    <a:cubicBezTo>
                      <a:pt x="32907" y="74208"/>
                      <a:pt x="43422" y="88846"/>
                      <a:pt x="58941" y="91425"/>
                    </a:cubicBezTo>
                    <a:lnTo>
                      <a:pt x="2617961" y="505047"/>
                    </a:lnTo>
                    <a:cubicBezTo>
                      <a:pt x="2633502" y="507488"/>
                      <a:pt x="2648093" y="496908"/>
                      <a:pt x="2650603" y="481377"/>
                    </a:cubicBezTo>
                    <a:cubicBezTo>
                      <a:pt x="2653114" y="465847"/>
                      <a:pt x="2642599" y="451209"/>
                      <a:pt x="2627080" y="448629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6334050" y="656890"/>
                <a:ext cx="2654951" cy="1750181"/>
              </a:xfrm>
              <a:custGeom>
                <a:avLst/>
                <a:gdLst/>
                <a:ahLst/>
                <a:cxnLst/>
                <a:rect l="l" t="t" r="r" b="b"/>
                <a:pathLst>
                  <a:path w="2654951" h="1750181">
                    <a:moveTo>
                      <a:pt x="127000" y="1686965"/>
                    </a:moveTo>
                    <a:cubicBezTo>
                      <a:pt x="126844" y="1652006"/>
                      <a:pt x="98460" y="1623748"/>
                      <a:pt x="63500" y="1623748"/>
                    </a:cubicBezTo>
                    <a:cubicBezTo>
                      <a:pt x="28541" y="1623748"/>
                      <a:pt x="156" y="1652006"/>
                      <a:pt x="0" y="1686965"/>
                    </a:cubicBezTo>
                    <a:cubicBezTo>
                      <a:pt x="156" y="1721924"/>
                      <a:pt x="28541" y="1750182"/>
                      <a:pt x="63500" y="1750182"/>
                    </a:cubicBezTo>
                    <a:cubicBezTo>
                      <a:pt x="98460" y="1750182"/>
                      <a:pt x="126844" y="1721924"/>
                      <a:pt x="127000" y="1686965"/>
                    </a:cubicBezTo>
                    <a:close/>
                    <a:moveTo>
                      <a:pt x="47986" y="1662969"/>
                    </a:moveTo>
                    <a:cubicBezTo>
                      <a:pt x="34813" y="1671569"/>
                      <a:pt x="31070" y="1689199"/>
                      <a:pt x="39611" y="1702410"/>
                    </a:cubicBezTo>
                    <a:cubicBezTo>
                      <a:pt x="48152" y="1715621"/>
                      <a:pt x="65766" y="1719444"/>
                      <a:pt x="79015" y="1710962"/>
                    </a:cubicBezTo>
                    <a:lnTo>
                      <a:pt x="2638035" y="56476"/>
                    </a:lnTo>
                    <a:cubicBezTo>
                      <a:pt x="2651208" y="47875"/>
                      <a:pt x="2654951" y="30245"/>
                      <a:pt x="2646410" y="17034"/>
                    </a:cubicBezTo>
                    <a:cubicBezTo>
                      <a:pt x="2637868" y="3823"/>
                      <a:pt x="2620255" y="0"/>
                      <a:pt x="2607006" y="8483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8893070" y="488279"/>
                <a:ext cx="2686021" cy="264307"/>
              </a:xfrm>
              <a:custGeom>
                <a:avLst/>
                <a:gdLst/>
                <a:ahLst/>
                <a:cxnLst/>
                <a:rect l="l" t="t" r="r" b="b"/>
                <a:pathLst>
                  <a:path w="2686021" h="264307">
                    <a:moveTo>
                      <a:pt x="127000" y="201090"/>
                    </a:moveTo>
                    <a:cubicBezTo>
                      <a:pt x="126844" y="166131"/>
                      <a:pt x="98460" y="137873"/>
                      <a:pt x="63500" y="137873"/>
                    </a:cubicBezTo>
                    <a:cubicBezTo>
                      <a:pt x="28540" y="137873"/>
                      <a:pt x="157" y="166131"/>
                      <a:pt x="0" y="201090"/>
                    </a:cubicBezTo>
                    <a:cubicBezTo>
                      <a:pt x="157" y="236049"/>
                      <a:pt x="28540" y="264307"/>
                      <a:pt x="63500" y="264307"/>
                    </a:cubicBezTo>
                    <a:cubicBezTo>
                      <a:pt x="98460" y="264307"/>
                      <a:pt x="126844" y="236049"/>
                      <a:pt x="127000" y="201090"/>
                    </a:cubicBezTo>
                    <a:close/>
                    <a:moveTo>
                      <a:pt x="61963" y="172556"/>
                    </a:moveTo>
                    <a:cubicBezTo>
                      <a:pt x="46258" y="173473"/>
                      <a:pt x="34248" y="186912"/>
                      <a:pt x="35094" y="202621"/>
                    </a:cubicBezTo>
                    <a:cubicBezTo>
                      <a:pt x="35941" y="218330"/>
                      <a:pt x="49325" y="230400"/>
                      <a:pt x="65038" y="229624"/>
                    </a:cubicBezTo>
                    <a:lnTo>
                      <a:pt x="2624058" y="91750"/>
                    </a:lnTo>
                    <a:cubicBezTo>
                      <a:pt x="2639763" y="90833"/>
                      <a:pt x="2651773" y="77395"/>
                      <a:pt x="2650927" y="61686"/>
                    </a:cubicBezTo>
                    <a:cubicBezTo>
                      <a:pt x="2650080" y="45977"/>
                      <a:pt x="2636696" y="33906"/>
                      <a:pt x="2620983" y="34683"/>
                    </a:cubicBezTo>
                    <a:close/>
                    <a:moveTo>
                      <a:pt x="2686021" y="63216"/>
                    </a:moveTo>
                    <a:cubicBezTo>
                      <a:pt x="2685864" y="28257"/>
                      <a:pt x="2657481" y="0"/>
                      <a:pt x="2622521" y="0"/>
                    </a:cubicBezTo>
                    <a:cubicBezTo>
                      <a:pt x="2587561" y="0"/>
                      <a:pt x="2559177" y="28257"/>
                      <a:pt x="2559021" y="63216"/>
                    </a:cubicBezTo>
                    <a:cubicBezTo>
                      <a:pt x="2559177" y="98176"/>
                      <a:pt x="2587561" y="126433"/>
                      <a:pt x="2622521" y="126433"/>
                    </a:cubicBezTo>
                    <a:cubicBezTo>
                      <a:pt x="2657481" y="126433"/>
                      <a:pt x="2685864" y="98176"/>
                      <a:pt x="2686021" y="63216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</p:grpSp>
      </p:grpSp>
      <p:grpSp>
        <p:nvGrpSpPr>
          <p:cNvPr id="33" name="Group 33"/>
          <p:cNvGrpSpPr/>
          <p:nvPr/>
        </p:nvGrpSpPr>
        <p:grpSpPr>
          <a:xfrm>
            <a:off x="4778121" y="3014048"/>
            <a:ext cx="2519366" cy="1287104"/>
            <a:chOff x="0" y="0"/>
            <a:chExt cx="3359155" cy="1716138"/>
          </a:xfrm>
        </p:grpSpPr>
        <p:sp>
          <p:nvSpPr>
            <p:cNvPr id="34" name="TextBox 34"/>
            <p:cNvSpPr txBox="1"/>
            <p:nvPr/>
          </p:nvSpPr>
          <p:spPr>
            <a:xfrm>
              <a:off x="392214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1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95771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2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599328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3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202884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4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806441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5</a:t>
              </a:r>
            </a:p>
          </p:txBody>
        </p:sp>
        <p:grpSp>
          <p:nvGrpSpPr>
            <p:cNvPr id="39" name="Group 39"/>
            <p:cNvGrpSpPr>
              <a:grpSpLocks noChangeAspect="1"/>
            </p:cNvGrpSpPr>
            <p:nvPr/>
          </p:nvGrpSpPr>
          <p:grpSpPr>
            <a:xfrm>
              <a:off x="341372" y="108367"/>
              <a:ext cx="3017783" cy="1300727"/>
              <a:chOff x="0" y="0"/>
              <a:chExt cx="12795101" cy="551495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-6350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0" y="1372388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0" y="2751126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0" y="4129865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0" y="5508603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0" y="-28575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40 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296607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30 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621788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20 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946970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10 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00444" y="1272152"/>
              <a:ext cx="150616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>
              <a:off x="341372" y="108367"/>
              <a:ext cx="3017783" cy="1300727"/>
              <a:chOff x="0" y="0"/>
              <a:chExt cx="12795101" cy="5514953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1216010" y="1897830"/>
                <a:ext cx="2654871" cy="1198611"/>
              </a:xfrm>
              <a:custGeom>
                <a:avLst/>
                <a:gdLst/>
                <a:ahLst/>
                <a:cxnLst/>
                <a:rect l="l" t="t" r="r" b="b"/>
                <a:pathLst>
                  <a:path w="2654871" h="1198611">
                    <a:moveTo>
                      <a:pt x="127000" y="1135394"/>
                    </a:moveTo>
                    <a:cubicBezTo>
                      <a:pt x="126844" y="1100435"/>
                      <a:pt x="98460" y="1072177"/>
                      <a:pt x="63500" y="1072177"/>
                    </a:cubicBezTo>
                    <a:cubicBezTo>
                      <a:pt x="28540" y="1072177"/>
                      <a:pt x="156" y="1100435"/>
                      <a:pt x="0" y="1135394"/>
                    </a:cubicBezTo>
                    <a:cubicBezTo>
                      <a:pt x="156" y="1170353"/>
                      <a:pt x="28540" y="1198611"/>
                      <a:pt x="63500" y="1198611"/>
                    </a:cubicBezTo>
                    <a:cubicBezTo>
                      <a:pt x="98460" y="1198611"/>
                      <a:pt x="126844" y="1170353"/>
                      <a:pt x="127000" y="1135394"/>
                    </a:cubicBezTo>
                    <a:close/>
                    <a:moveTo>
                      <a:pt x="52190" y="1109153"/>
                    </a:moveTo>
                    <a:cubicBezTo>
                      <a:pt x="37771" y="1115444"/>
                      <a:pt x="31149" y="1132207"/>
                      <a:pt x="37376" y="1146654"/>
                    </a:cubicBezTo>
                    <a:cubicBezTo>
                      <a:pt x="43603" y="1161101"/>
                      <a:pt x="60336" y="1167798"/>
                      <a:pt x="74811" y="1161635"/>
                    </a:cubicBezTo>
                    <a:lnTo>
                      <a:pt x="2633831" y="58645"/>
                    </a:lnTo>
                    <a:cubicBezTo>
                      <a:pt x="2648249" y="52353"/>
                      <a:pt x="2654871" y="35591"/>
                      <a:pt x="2648644" y="21144"/>
                    </a:cubicBezTo>
                    <a:cubicBezTo>
                      <a:pt x="2642418" y="6697"/>
                      <a:pt x="2625685" y="0"/>
                      <a:pt x="2611210" y="6162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3775030" y="1867017"/>
                <a:ext cx="2653114" cy="507488"/>
              </a:xfrm>
              <a:custGeom>
                <a:avLst/>
                <a:gdLst/>
                <a:ahLst/>
                <a:cxnLst/>
                <a:rect l="l" t="t" r="r" b="b"/>
                <a:pathLst>
                  <a:path w="2653114" h="507488">
                    <a:moveTo>
                      <a:pt x="127000" y="63217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6" y="28257"/>
                      <a:pt x="0" y="63217"/>
                    </a:cubicBezTo>
                    <a:cubicBezTo>
                      <a:pt x="156" y="98176"/>
                      <a:pt x="28541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68060" y="35008"/>
                    </a:moveTo>
                    <a:cubicBezTo>
                      <a:pt x="52519" y="32567"/>
                      <a:pt x="37928" y="43147"/>
                      <a:pt x="35417" y="58677"/>
                    </a:cubicBezTo>
                    <a:cubicBezTo>
                      <a:pt x="32907" y="74208"/>
                      <a:pt x="43422" y="88846"/>
                      <a:pt x="58941" y="91425"/>
                    </a:cubicBezTo>
                    <a:lnTo>
                      <a:pt x="2617961" y="505047"/>
                    </a:lnTo>
                    <a:cubicBezTo>
                      <a:pt x="2633502" y="507488"/>
                      <a:pt x="2648093" y="496908"/>
                      <a:pt x="2650603" y="481377"/>
                    </a:cubicBezTo>
                    <a:cubicBezTo>
                      <a:pt x="2653114" y="465847"/>
                      <a:pt x="2642599" y="451209"/>
                      <a:pt x="2627080" y="448629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6334050" y="656890"/>
                <a:ext cx="2654951" cy="1750181"/>
              </a:xfrm>
              <a:custGeom>
                <a:avLst/>
                <a:gdLst/>
                <a:ahLst/>
                <a:cxnLst/>
                <a:rect l="l" t="t" r="r" b="b"/>
                <a:pathLst>
                  <a:path w="2654951" h="1750181">
                    <a:moveTo>
                      <a:pt x="127000" y="1686965"/>
                    </a:moveTo>
                    <a:cubicBezTo>
                      <a:pt x="126844" y="1652006"/>
                      <a:pt x="98460" y="1623748"/>
                      <a:pt x="63500" y="1623748"/>
                    </a:cubicBezTo>
                    <a:cubicBezTo>
                      <a:pt x="28541" y="1623748"/>
                      <a:pt x="156" y="1652006"/>
                      <a:pt x="0" y="1686965"/>
                    </a:cubicBezTo>
                    <a:cubicBezTo>
                      <a:pt x="156" y="1721924"/>
                      <a:pt x="28541" y="1750182"/>
                      <a:pt x="63500" y="1750182"/>
                    </a:cubicBezTo>
                    <a:cubicBezTo>
                      <a:pt x="98460" y="1750182"/>
                      <a:pt x="126844" y="1721924"/>
                      <a:pt x="127000" y="1686965"/>
                    </a:cubicBezTo>
                    <a:close/>
                    <a:moveTo>
                      <a:pt x="47986" y="1662969"/>
                    </a:moveTo>
                    <a:cubicBezTo>
                      <a:pt x="34813" y="1671569"/>
                      <a:pt x="31070" y="1689199"/>
                      <a:pt x="39611" y="1702410"/>
                    </a:cubicBezTo>
                    <a:cubicBezTo>
                      <a:pt x="48152" y="1715621"/>
                      <a:pt x="65766" y="1719444"/>
                      <a:pt x="79015" y="1710962"/>
                    </a:cubicBezTo>
                    <a:lnTo>
                      <a:pt x="2638035" y="56476"/>
                    </a:lnTo>
                    <a:cubicBezTo>
                      <a:pt x="2651208" y="47875"/>
                      <a:pt x="2654951" y="30245"/>
                      <a:pt x="2646410" y="17034"/>
                    </a:cubicBezTo>
                    <a:cubicBezTo>
                      <a:pt x="2637868" y="3823"/>
                      <a:pt x="2620255" y="0"/>
                      <a:pt x="2607006" y="8483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8893070" y="488279"/>
                <a:ext cx="2686021" cy="264307"/>
              </a:xfrm>
              <a:custGeom>
                <a:avLst/>
                <a:gdLst/>
                <a:ahLst/>
                <a:cxnLst/>
                <a:rect l="l" t="t" r="r" b="b"/>
                <a:pathLst>
                  <a:path w="2686021" h="264307">
                    <a:moveTo>
                      <a:pt x="127000" y="201090"/>
                    </a:moveTo>
                    <a:cubicBezTo>
                      <a:pt x="126844" y="166131"/>
                      <a:pt x="98460" y="137873"/>
                      <a:pt x="63500" y="137873"/>
                    </a:cubicBezTo>
                    <a:cubicBezTo>
                      <a:pt x="28540" y="137873"/>
                      <a:pt x="157" y="166131"/>
                      <a:pt x="0" y="201090"/>
                    </a:cubicBezTo>
                    <a:cubicBezTo>
                      <a:pt x="157" y="236049"/>
                      <a:pt x="28540" y="264307"/>
                      <a:pt x="63500" y="264307"/>
                    </a:cubicBezTo>
                    <a:cubicBezTo>
                      <a:pt x="98460" y="264307"/>
                      <a:pt x="126844" y="236049"/>
                      <a:pt x="127000" y="201090"/>
                    </a:cubicBezTo>
                    <a:close/>
                    <a:moveTo>
                      <a:pt x="61963" y="172556"/>
                    </a:moveTo>
                    <a:cubicBezTo>
                      <a:pt x="46258" y="173473"/>
                      <a:pt x="34248" y="186912"/>
                      <a:pt x="35094" y="202621"/>
                    </a:cubicBezTo>
                    <a:cubicBezTo>
                      <a:pt x="35941" y="218330"/>
                      <a:pt x="49325" y="230400"/>
                      <a:pt x="65038" y="229624"/>
                    </a:cubicBezTo>
                    <a:lnTo>
                      <a:pt x="2624058" y="91750"/>
                    </a:lnTo>
                    <a:cubicBezTo>
                      <a:pt x="2639763" y="90833"/>
                      <a:pt x="2651773" y="77395"/>
                      <a:pt x="2650927" y="61686"/>
                    </a:cubicBezTo>
                    <a:cubicBezTo>
                      <a:pt x="2650080" y="45977"/>
                      <a:pt x="2636696" y="33906"/>
                      <a:pt x="2620983" y="34683"/>
                    </a:cubicBezTo>
                    <a:close/>
                    <a:moveTo>
                      <a:pt x="2686021" y="63216"/>
                    </a:moveTo>
                    <a:cubicBezTo>
                      <a:pt x="2685864" y="28257"/>
                      <a:pt x="2657481" y="0"/>
                      <a:pt x="2622521" y="0"/>
                    </a:cubicBezTo>
                    <a:cubicBezTo>
                      <a:pt x="2587561" y="0"/>
                      <a:pt x="2559177" y="28257"/>
                      <a:pt x="2559021" y="63216"/>
                    </a:cubicBezTo>
                    <a:cubicBezTo>
                      <a:pt x="2559177" y="98176"/>
                      <a:pt x="2587561" y="126433"/>
                      <a:pt x="2622521" y="126433"/>
                    </a:cubicBezTo>
                    <a:cubicBezTo>
                      <a:pt x="2657481" y="126433"/>
                      <a:pt x="2685864" y="98176"/>
                      <a:pt x="2686021" y="63216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</p:grpSp>
      </p:grpSp>
      <p:grpSp>
        <p:nvGrpSpPr>
          <p:cNvPr id="55" name="Group 55"/>
          <p:cNvGrpSpPr/>
          <p:nvPr/>
        </p:nvGrpSpPr>
        <p:grpSpPr>
          <a:xfrm>
            <a:off x="4778121" y="4971456"/>
            <a:ext cx="2519366" cy="1287104"/>
            <a:chOff x="0" y="0"/>
            <a:chExt cx="3359155" cy="1716138"/>
          </a:xfrm>
        </p:grpSpPr>
        <p:sp>
          <p:nvSpPr>
            <p:cNvPr id="56" name="TextBox 56"/>
            <p:cNvSpPr txBox="1"/>
            <p:nvPr/>
          </p:nvSpPr>
          <p:spPr>
            <a:xfrm>
              <a:off x="392214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1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995771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2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599328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3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2202884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4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2806441" y="1470830"/>
              <a:ext cx="50187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Item 5</a:t>
              </a:r>
            </a:p>
          </p:txBody>
        </p:sp>
        <p:grpSp>
          <p:nvGrpSpPr>
            <p:cNvPr id="61" name="Group 61"/>
            <p:cNvGrpSpPr>
              <a:grpSpLocks noChangeAspect="1"/>
            </p:cNvGrpSpPr>
            <p:nvPr/>
          </p:nvGrpSpPr>
          <p:grpSpPr>
            <a:xfrm>
              <a:off x="341372" y="108367"/>
              <a:ext cx="3017783" cy="1300727"/>
              <a:chOff x="0" y="0"/>
              <a:chExt cx="12795101" cy="5514953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-6350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63" name="Freeform 63"/>
              <p:cNvSpPr/>
              <p:nvPr/>
            </p:nvSpPr>
            <p:spPr>
              <a:xfrm>
                <a:off x="0" y="1372388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64" name="Freeform 64"/>
              <p:cNvSpPr/>
              <p:nvPr/>
            </p:nvSpPr>
            <p:spPr>
              <a:xfrm>
                <a:off x="0" y="2751126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0" y="4129865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0" y="5508603"/>
                <a:ext cx="12795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95100" h="12700">
                    <a:moveTo>
                      <a:pt x="0" y="0"/>
                    </a:moveTo>
                    <a:lnTo>
                      <a:pt x="12795100" y="0"/>
                    </a:lnTo>
                    <a:lnTo>
                      <a:pt x="127951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67" name="TextBox 67"/>
            <p:cNvSpPr txBox="1"/>
            <p:nvPr/>
          </p:nvSpPr>
          <p:spPr>
            <a:xfrm>
              <a:off x="0" y="-28575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40 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296607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30 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621788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20 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946970"/>
              <a:ext cx="251061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10 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00444" y="1272152"/>
              <a:ext cx="150616" cy="24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575757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72" name="Group 72"/>
            <p:cNvGrpSpPr>
              <a:grpSpLocks noChangeAspect="1"/>
            </p:cNvGrpSpPr>
            <p:nvPr/>
          </p:nvGrpSpPr>
          <p:grpSpPr>
            <a:xfrm>
              <a:off x="341372" y="108367"/>
              <a:ext cx="3017783" cy="1300727"/>
              <a:chOff x="0" y="0"/>
              <a:chExt cx="12795101" cy="5514953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1216010" y="1897830"/>
                <a:ext cx="2654871" cy="1198611"/>
              </a:xfrm>
              <a:custGeom>
                <a:avLst/>
                <a:gdLst/>
                <a:ahLst/>
                <a:cxnLst/>
                <a:rect l="l" t="t" r="r" b="b"/>
                <a:pathLst>
                  <a:path w="2654871" h="1198611">
                    <a:moveTo>
                      <a:pt x="127000" y="1135394"/>
                    </a:moveTo>
                    <a:cubicBezTo>
                      <a:pt x="126844" y="1100435"/>
                      <a:pt x="98460" y="1072177"/>
                      <a:pt x="63500" y="1072177"/>
                    </a:cubicBezTo>
                    <a:cubicBezTo>
                      <a:pt x="28540" y="1072177"/>
                      <a:pt x="156" y="1100435"/>
                      <a:pt x="0" y="1135394"/>
                    </a:cubicBezTo>
                    <a:cubicBezTo>
                      <a:pt x="156" y="1170353"/>
                      <a:pt x="28540" y="1198611"/>
                      <a:pt x="63500" y="1198611"/>
                    </a:cubicBezTo>
                    <a:cubicBezTo>
                      <a:pt x="98460" y="1198611"/>
                      <a:pt x="126844" y="1170353"/>
                      <a:pt x="127000" y="1135394"/>
                    </a:cubicBezTo>
                    <a:close/>
                    <a:moveTo>
                      <a:pt x="52190" y="1109153"/>
                    </a:moveTo>
                    <a:cubicBezTo>
                      <a:pt x="37771" y="1115444"/>
                      <a:pt x="31149" y="1132207"/>
                      <a:pt x="37376" y="1146654"/>
                    </a:cubicBezTo>
                    <a:cubicBezTo>
                      <a:pt x="43603" y="1161101"/>
                      <a:pt x="60336" y="1167798"/>
                      <a:pt x="74811" y="1161635"/>
                    </a:cubicBezTo>
                    <a:lnTo>
                      <a:pt x="2633831" y="58645"/>
                    </a:lnTo>
                    <a:cubicBezTo>
                      <a:pt x="2648249" y="52353"/>
                      <a:pt x="2654871" y="35591"/>
                      <a:pt x="2648644" y="21144"/>
                    </a:cubicBezTo>
                    <a:cubicBezTo>
                      <a:pt x="2642418" y="6697"/>
                      <a:pt x="2625685" y="0"/>
                      <a:pt x="2611210" y="6162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3775030" y="1867017"/>
                <a:ext cx="2653114" cy="507488"/>
              </a:xfrm>
              <a:custGeom>
                <a:avLst/>
                <a:gdLst/>
                <a:ahLst/>
                <a:cxnLst/>
                <a:rect l="l" t="t" r="r" b="b"/>
                <a:pathLst>
                  <a:path w="2653114" h="507488">
                    <a:moveTo>
                      <a:pt x="127000" y="63217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6" y="28257"/>
                      <a:pt x="0" y="63217"/>
                    </a:cubicBezTo>
                    <a:cubicBezTo>
                      <a:pt x="156" y="98176"/>
                      <a:pt x="28541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68060" y="35008"/>
                    </a:moveTo>
                    <a:cubicBezTo>
                      <a:pt x="52519" y="32567"/>
                      <a:pt x="37928" y="43147"/>
                      <a:pt x="35417" y="58677"/>
                    </a:cubicBezTo>
                    <a:cubicBezTo>
                      <a:pt x="32907" y="74208"/>
                      <a:pt x="43422" y="88846"/>
                      <a:pt x="58941" y="91425"/>
                    </a:cubicBezTo>
                    <a:lnTo>
                      <a:pt x="2617961" y="505047"/>
                    </a:lnTo>
                    <a:cubicBezTo>
                      <a:pt x="2633502" y="507488"/>
                      <a:pt x="2648093" y="496908"/>
                      <a:pt x="2650603" y="481377"/>
                    </a:cubicBezTo>
                    <a:cubicBezTo>
                      <a:pt x="2653114" y="465847"/>
                      <a:pt x="2642599" y="451209"/>
                      <a:pt x="2627080" y="448629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6334050" y="656890"/>
                <a:ext cx="2654951" cy="1750181"/>
              </a:xfrm>
              <a:custGeom>
                <a:avLst/>
                <a:gdLst/>
                <a:ahLst/>
                <a:cxnLst/>
                <a:rect l="l" t="t" r="r" b="b"/>
                <a:pathLst>
                  <a:path w="2654951" h="1750181">
                    <a:moveTo>
                      <a:pt x="127000" y="1686965"/>
                    </a:moveTo>
                    <a:cubicBezTo>
                      <a:pt x="126844" y="1652006"/>
                      <a:pt x="98460" y="1623748"/>
                      <a:pt x="63500" y="1623748"/>
                    </a:cubicBezTo>
                    <a:cubicBezTo>
                      <a:pt x="28541" y="1623748"/>
                      <a:pt x="156" y="1652006"/>
                      <a:pt x="0" y="1686965"/>
                    </a:cubicBezTo>
                    <a:cubicBezTo>
                      <a:pt x="156" y="1721924"/>
                      <a:pt x="28541" y="1750182"/>
                      <a:pt x="63500" y="1750182"/>
                    </a:cubicBezTo>
                    <a:cubicBezTo>
                      <a:pt x="98460" y="1750182"/>
                      <a:pt x="126844" y="1721924"/>
                      <a:pt x="127000" y="1686965"/>
                    </a:cubicBezTo>
                    <a:close/>
                    <a:moveTo>
                      <a:pt x="47986" y="1662969"/>
                    </a:moveTo>
                    <a:cubicBezTo>
                      <a:pt x="34813" y="1671569"/>
                      <a:pt x="31070" y="1689199"/>
                      <a:pt x="39611" y="1702410"/>
                    </a:cubicBezTo>
                    <a:cubicBezTo>
                      <a:pt x="48152" y="1715621"/>
                      <a:pt x="65766" y="1719444"/>
                      <a:pt x="79015" y="1710962"/>
                    </a:cubicBezTo>
                    <a:lnTo>
                      <a:pt x="2638035" y="56476"/>
                    </a:lnTo>
                    <a:cubicBezTo>
                      <a:pt x="2651208" y="47875"/>
                      <a:pt x="2654951" y="30245"/>
                      <a:pt x="2646410" y="17034"/>
                    </a:cubicBezTo>
                    <a:cubicBezTo>
                      <a:pt x="2637868" y="3823"/>
                      <a:pt x="2620255" y="0"/>
                      <a:pt x="2607006" y="8483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8893070" y="488279"/>
                <a:ext cx="2686021" cy="264307"/>
              </a:xfrm>
              <a:custGeom>
                <a:avLst/>
                <a:gdLst/>
                <a:ahLst/>
                <a:cxnLst/>
                <a:rect l="l" t="t" r="r" b="b"/>
                <a:pathLst>
                  <a:path w="2686021" h="264307">
                    <a:moveTo>
                      <a:pt x="127000" y="201090"/>
                    </a:moveTo>
                    <a:cubicBezTo>
                      <a:pt x="126844" y="166131"/>
                      <a:pt x="98460" y="137873"/>
                      <a:pt x="63500" y="137873"/>
                    </a:cubicBezTo>
                    <a:cubicBezTo>
                      <a:pt x="28540" y="137873"/>
                      <a:pt x="157" y="166131"/>
                      <a:pt x="0" y="201090"/>
                    </a:cubicBezTo>
                    <a:cubicBezTo>
                      <a:pt x="157" y="236049"/>
                      <a:pt x="28540" y="264307"/>
                      <a:pt x="63500" y="264307"/>
                    </a:cubicBezTo>
                    <a:cubicBezTo>
                      <a:pt x="98460" y="264307"/>
                      <a:pt x="126844" y="236049"/>
                      <a:pt x="127000" y="201090"/>
                    </a:cubicBezTo>
                    <a:close/>
                    <a:moveTo>
                      <a:pt x="61963" y="172556"/>
                    </a:moveTo>
                    <a:cubicBezTo>
                      <a:pt x="46258" y="173473"/>
                      <a:pt x="34248" y="186912"/>
                      <a:pt x="35094" y="202621"/>
                    </a:cubicBezTo>
                    <a:cubicBezTo>
                      <a:pt x="35941" y="218330"/>
                      <a:pt x="49325" y="230400"/>
                      <a:pt x="65038" y="229624"/>
                    </a:cubicBezTo>
                    <a:lnTo>
                      <a:pt x="2624058" y="91750"/>
                    </a:lnTo>
                    <a:cubicBezTo>
                      <a:pt x="2639763" y="90833"/>
                      <a:pt x="2651773" y="77395"/>
                      <a:pt x="2650927" y="61686"/>
                    </a:cubicBezTo>
                    <a:cubicBezTo>
                      <a:pt x="2650080" y="45977"/>
                      <a:pt x="2636696" y="33906"/>
                      <a:pt x="2620983" y="34683"/>
                    </a:cubicBezTo>
                    <a:close/>
                    <a:moveTo>
                      <a:pt x="2686021" y="63216"/>
                    </a:moveTo>
                    <a:cubicBezTo>
                      <a:pt x="2685864" y="28257"/>
                      <a:pt x="2657481" y="0"/>
                      <a:pt x="2622521" y="0"/>
                    </a:cubicBezTo>
                    <a:cubicBezTo>
                      <a:pt x="2587561" y="0"/>
                      <a:pt x="2559177" y="28257"/>
                      <a:pt x="2559021" y="63216"/>
                    </a:cubicBezTo>
                    <a:cubicBezTo>
                      <a:pt x="2559177" y="98176"/>
                      <a:pt x="2587561" y="126433"/>
                      <a:pt x="2622521" y="126433"/>
                    </a:cubicBezTo>
                    <a:cubicBezTo>
                      <a:pt x="2657481" y="126433"/>
                      <a:pt x="2685864" y="98176"/>
                      <a:pt x="2686021" y="63216"/>
                    </a:cubicBezTo>
                    <a:close/>
                  </a:path>
                </a:pathLst>
              </a:custGeom>
              <a:solidFill>
                <a:srgbClr val="777F8F"/>
              </a:solidFill>
            </p:spPr>
          </p:sp>
        </p:grpSp>
      </p:grpSp>
      <p:grpSp>
        <p:nvGrpSpPr>
          <p:cNvPr id="77" name="Group 77"/>
          <p:cNvGrpSpPr/>
          <p:nvPr/>
        </p:nvGrpSpPr>
        <p:grpSpPr>
          <a:xfrm>
            <a:off x="7812375" y="1368976"/>
            <a:ext cx="1487835" cy="652272"/>
            <a:chOff x="0" y="0"/>
            <a:chExt cx="1983780" cy="869696"/>
          </a:xfrm>
        </p:grpSpPr>
        <p:sp>
          <p:nvSpPr>
            <p:cNvPr id="78" name="TextBox 78"/>
            <p:cNvSpPr txBox="1"/>
            <p:nvPr/>
          </p:nvSpPr>
          <p:spPr>
            <a:xfrm>
              <a:off x="0" y="19050"/>
              <a:ext cx="1983780" cy="249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3"/>
                </a:lnSpc>
              </a:pPr>
              <a:r>
                <a:rPr lang="en-US" sz="1333" spc="39">
                  <a:solidFill>
                    <a:srgbClr val="575757"/>
                  </a:solidFill>
                  <a:latin typeface="Assistant Bold"/>
                </a:rPr>
                <a:t>OPERATIONS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355741"/>
              <a:ext cx="1983780" cy="513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5"/>
                </a:lnSpc>
              </a:pPr>
              <a:r>
                <a:rPr lang="en-US" sz="1173" spc="35">
                  <a:solidFill>
                    <a:srgbClr val="575757"/>
                  </a:solidFill>
                  <a:latin typeface="Assistant Regular"/>
                </a:rPr>
                <a:t>INFLOW AND OUTFLOW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7812375" y="3331464"/>
            <a:ext cx="1487835" cy="652272"/>
            <a:chOff x="0" y="0"/>
            <a:chExt cx="1983780" cy="869696"/>
          </a:xfrm>
        </p:grpSpPr>
        <p:sp>
          <p:nvSpPr>
            <p:cNvPr id="81" name="TextBox 81"/>
            <p:cNvSpPr txBox="1"/>
            <p:nvPr/>
          </p:nvSpPr>
          <p:spPr>
            <a:xfrm>
              <a:off x="0" y="19050"/>
              <a:ext cx="1983780" cy="249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3"/>
                </a:lnSpc>
              </a:pPr>
              <a:r>
                <a:rPr lang="en-US" sz="1333" spc="39">
                  <a:solidFill>
                    <a:srgbClr val="575757"/>
                  </a:solidFill>
                  <a:latin typeface="Assistant Bold"/>
                </a:rPr>
                <a:t>INVESTING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355741"/>
              <a:ext cx="1983780" cy="513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5"/>
                </a:lnSpc>
              </a:pPr>
              <a:r>
                <a:rPr lang="en-US" sz="1173" spc="35">
                  <a:solidFill>
                    <a:srgbClr val="575757"/>
                  </a:solidFill>
                  <a:latin typeface="Assistant Regular"/>
                </a:rPr>
                <a:t>INFLOW AND OUTFLOW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7812375" y="5288872"/>
            <a:ext cx="1487835" cy="652272"/>
            <a:chOff x="0" y="0"/>
            <a:chExt cx="1983780" cy="869696"/>
          </a:xfrm>
        </p:grpSpPr>
        <p:sp>
          <p:nvSpPr>
            <p:cNvPr id="84" name="TextBox 84"/>
            <p:cNvSpPr txBox="1"/>
            <p:nvPr/>
          </p:nvSpPr>
          <p:spPr>
            <a:xfrm>
              <a:off x="0" y="19050"/>
              <a:ext cx="1983780" cy="249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3"/>
                </a:lnSpc>
              </a:pPr>
              <a:r>
                <a:rPr lang="en-US" sz="1333" spc="39">
                  <a:solidFill>
                    <a:srgbClr val="575757"/>
                  </a:solidFill>
                  <a:latin typeface="Assistant Bold"/>
                </a:rPr>
                <a:t>FINANCING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355741"/>
              <a:ext cx="1983780" cy="513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5"/>
                </a:lnSpc>
              </a:pPr>
              <a:r>
                <a:rPr lang="en-US" sz="1173" spc="35">
                  <a:solidFill>
                    <a:srgbClr val="575757"/>
                  </a:solidFill>
                  <a:latin typeface="Assistant Regular"/>
                </a:rPr>
                <a:t>INFLOW AND OUTFLOW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AD8538E-767B-420A-BBD6-2414209368E3}"/>
              </a:ext>
            </a:extLst>
          </p:cNvPr>
          <p:cNvSpPr txBox="1"/>
          <p:nvPr/>
        </p:nvSpPr>
        <p:spPr>
          <a:xfrm>
            <a:off x="5197014" y="447749"/>
            <a:ext cx="156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54B765-55F1-42B4-A938-57B6A3340E95}"/>
              </a:ext>
            </a:extLst>
          </p:cNvPr>
          <p:cNvSpPr txBox="1"/>
          <p:nvPr/>
        </p:nvSpPr>
        <p:spPr>
          <a:xfrm>
            <a:off x="5371718" y="2668815"/>
            <a:ext cx="156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CCB3CA-8A53-48B3-A8A4-855EC80D2B9E}"/>
              </a:ext>
            </a:extLst>
          </p:cNvPr>
          <p:cNvSpPr txBox="1"/>
          <p:nvPr/>
        </p:nvSpPr>
        <p:spPr>
          <a:xfrm>
            <a:off x="5319402" y="4737591"/>
            <a:ext cx="156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02024" y="889389"/>
            <a:ext cx="2820056" cy="5536421"/>
            <a:chOff x="0" y="0"/>
            <a:chExt cx="2240556" cy="4398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0556" cy="4398728"/>
            </a:xfrm>
            <a:custGeom>
              <a:avLst/>
              <a:gdLst/>
              <a:ahLst/>
              <a:cxnLst/>
              <a:rect l="l" t="t" r="r" b="b"/>
              <a:pathLst>
                <a:path w="2240556" h="4398728">
                  <a:moveTo>
                    <a:pt x="0" y="0"/>
                  </a:moveTo>
                  <a:lnTo>
                    <a:pt x="2240556" y="0"/>
                  </a:lnTo>
                  <a:lnTo>
                    <a:pt x="2240556" y="4398728"/>
                  </a:lnTo>
                  <a:lnTo>
                    <a:pt x="0" y="439872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442200" y="1127296"/>
            <a:ext cx="2343487" cy="5060608"/>
            <a:chOff x="0" y="0"/>
            <a:chExt cx="3124650" cy="674747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41439" t="2562" r="41439" b="2562"/>
            <a:stretch>
              <a:fillRect/>
            </a:stretch>
          </p:blipFill>
          <p:spPr>
            <a:xfrm>
              <a:off x="0" y="0"/>
              <a:ext cx="3124650" cy="6747478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6202024" y="2459517"/>
            <a:ext cx="2820056" cy="2396165"/>
            <a:chOff x="0" y="0"/>
            <a:chExt cx="2240556" cy="19037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0556" cy="1903772"/>
            </a:xfrm>
            <a:custGeom>
              <a:avLst/>
              <a:gdLst/>
              <a:ahLst/>
              <a:cxnLst/>
              <a:rect l="l" t="t" r="r" b="b"/>
              <a:pathLst>
                <a:path w="2240556" h="1903772">
                  <a:moveTo>
                    <a:pt x="0" y="0"/>
                  </a:moveTo>
                  <a:lnTo>
                    <a:pt x="2240556" y="0"/>
                  </a:lnTo>
                  <a:lnTo>
                    <a:pt x="2240556" y="1903772"/>
                  </a:lnTo>
                  <a:lnTo>
                    <a:pt x="0" y="19037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54982" y="2139696"/>
            <a:ext cx="3763092" cy="17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19"/>
              </a:lnSpc>
            </a:pPr>
            <a:r>
              <a:rPr lang="en-US" sz="7243">
                <a:solidFill>
                  <a:srgbClr val="F7E8DB"/>
                </a:solidFill>
                <a:latin typeface="League Gothic"/>
              </a:rPr>
              <a:t>FINANCING OPTIONS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42535" y="3024298"/>
            <a:ext cx="2539034" cy="174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7"/>
              </a:lnSpc>
            </a:pPr>
            <a:r>
              <a:rPr lang="en-US" sz="14107">
                <a:solidFill>
                  <a:srgbClr val="949AA6"/>
                </a:solidFill>
                <a:latin typeface="League Gothic"/>
              </a:rPr>
              <a:t>10%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54982" y="4781599"/>
            <a:ext cx="1694703" cy="1339630"/>
            <a:chOff x="0" y="0"/>
            <a:chExt cx="2259604" cy="178617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9050"/>
              <a:ext cx="2259604" cy="326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71"/>
                </a:lnSpc>
              </a:pPr>
              <a:r>
                <a:rPr lang="en-US" sz="1700" spc="51">
                  <a:solidFill>
                    <a:srgbClr val="F7E8DB"/>
                  </a:solidFill>
                  <a:latin typeface="Assistant Bold"/>
                </a:rPr>
                <a:t>LOANS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17060"/>
              <a:ext cx="2259604" cy="1169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37"/>
                </a:lnSpc>
              </a:pPr>
              <a:r>
                <a:rPr lang="en-US" sz="1336" spc="40">
                  <a:solidFill>
                    <a:srgbClr val="FFFFFF"/>
                  </a:solidFill>
                  <a:latin typeface="Assistant Regular"/>
                </a:rPr>
                <a:t>Detail the financing options available for the business from loans financing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95929" y="2120646"/>
            <a:ext cx="271374" cy="1507018"/>
            <a:chOff x="0" y="0"/>
            <a:chExt cx="152400" cy="8463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2400" cy="846322"/>
            </a:xfrm>
            <a:custGeom>
              <a:avLst/>
              <a:gdLst/>
              <a:ahLst/>
              <a:cxnLst/>
              <a:rect l="l" t="t" r="r" b="b"/>
              <a:pathLst>
                <a:path w="152400" h="846322">
                  <a:moveTo>
                    <a:pt x="0" y="0"/>
                  </a:moveTo>
                  <a:lnTo>
                    <a:pt x="152400" y="0"/>
                  </a:lnTo>
                  <a:lnTo>
                    <a:pt x="152400" y="846322"/>
                  </a:lnTo>
                  <a:lnTo>
                    <a:pt x="0" y="84632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AD8C036-88F7-438E-A747-223ACE24C62D}"/>
              </a:ext>
            </a:extLst>
          </p:cNvPr>
          <p:cNvSpPr txBox="1"/>
          <p:nvPr/>
        </p:nvSpPr>
        <p:spPr>
          <a:xfrm>
            <a:off x="7197177" y="458675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02024" y="889389"/>
            <a:ext cx="2820056" cy="5536421"/>
            <a:chOff x="0" y="0"/>
            <a:chExt cx="2240556" cy="4398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0556" cy="4398728"/>
            </a:xfrm>
            <a:custGeom>
              <a:avLst/>
              <a:gdLst/>
              <a:ahLst/>
              <a:cxnLst/>
              <a:rect l="l" t="t" r="r" b="b"/>
              <a:pathLst>
                <a:path w="2240556" h="4398728">
                  <a:moveTo>
                    <a:pt x="0" y="0"/>
                  </a:moveTo>
                  <a:lnTo>
                    <a:pt x="2240556" y="0"/>
                  </a:lnTo>
                  <a:lnTo>
                    <a:pt x="2240556" y="4398728"/>
                  </a:lnTo>
                  <a:lnTo>
                    <a:pt x="0" y="439872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442200" y="1127296"/>
            <a:ext cx="2343487" cy="5060608"/>
            <a:chOff x="0" y="0"/>
            <a:chExt cx="3124650" cy="674747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41439" t="2562" r="41439" b="2562"/>
            <a:stretch>
              <a:fillRect/>
            </a:stretch>
          </p:blipFill>
          <p:spPr>
            <a:xfrm>
              <a:off x="0" y="0"/>
              <a:ext cx="3124650" cy="6747478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6202024" y="2459517"/>
            <a:ext cx="2820056" cy="2396165"/>
            <a:chOff x="0" y="0"/>
            <a:chExt cx="2240556" cy="19037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0556" cy="1903772"/>
            </a:xfrm>
            <a:custGeom>
              <a:avLst/>
              <a:gdLst/>
              <a:ahLst/>
              <a:cxnLst/>
              <a:rect l="l" t="t" r="r" b="b"/>
              <a:pathLst>
                <a:path w="2240556" h="1903772">
                  <a:moveTo>
                    <a:pt x="0" y="0"/>
                  </a:moveTo>
                  <a:lnTo>
                    <a:pt x="2240556" y="0"/>
                  </a:lnTo>
                  <a:lnTo>
                    <a:pt x="2240556" y="1903772"/>
                  </a:lnTo>
                  <a:lnTo>
                    <a:pt x="0" y="19037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54982" y="2139696"/>
            <a:ext cx="3763092" cy="17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19"/>
              </a:lnSpc>
            </a:pPr>
            <a:r>
              <a:rPr lang="en-US" sz="7243">
                <a:solidFill>
                  <a:srgbClr val="F7E8DB"/>
                </a:solidFill>
                <a:latin typeface="League Gothic"/>
              </a:rPr>
              <a:t>FINANCING OPTIONS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42535" y="3024298"/>
            <a:ext cx="2539034" cy="174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7"/>
              </a:lnSpc>
            </a:pPr>
            <a:r>
              <a:rPr lang="en-US" sz="14107">
                <a:solidFill>
                  <a:srgbClr val="949AA6"/>
                </a:solidFill>
                <a:latin typeface="League Gothic"/>
              </a:rPr>
              <a:t>25%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54982" y="4781599"/>
            <a:ext cx="1694703" cy="1339630"/>
            <a:chOff x="0" y="0"/>
            <a:chExt cx="2259604" cy="178617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9050"/>
              <a:ext cx="2259604" cy="326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71"/>
                </a:lnSpc>
              </a:pPr>
              <a:r>
                <a:rPr lang="en-US" sz="1700" spc="51">
                  <a:solidFill>
                    <a:srgbClr val="F7E8DB"/>
                  </a:solidFill>
                  <a:latin typeface="Assistant Bold"/>
                </a:rPr>
                <a:t>EQUITY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17060"/>
              <a:ext cx="2259604" cy="1169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37"/>
                </a:lnSpc>
              </a:pPr>
              <a:r>
                <a:rPr lang="en-US" sz="1336" spc="40">
                  <a:solidFill>
                    <a:srgbClr val="FFFFFF"/>
                  </a:solidFill>
                  <a:latin typeface="Assistant Regular"/>
                </a:rPr>
                <a:t>Detail the financing options available for the business from equity financing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95929" y="2120646"/>
            <a:ext cx="271374" cy="1507018"/>
            <a:chOff x="0" y="0"/>
            <a:chExt cx="152400" cy="8463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2400" cy="846322"/>
            </a:xfrm>
            <a:custGeom>
              <a:avLst/>
              <a:gdLst/>
              <a:ahLst/>
              <a:cxnLst/>
              <a:rect l="l" t="t" r="r" b="b"/>
              <a:pathLst>
                <a:path w="152400" h="846322">
                  <a:moveTo>
                    <a:pt x="0" y="0"/>
                  </a:moveTo>
                  <a:lnTo>
                    <a:pt x="152400" y="0"/>
                  </a:lnTo>
                  <a:lnTo>
                    <a:pt x="152400" y="846322"/>
                  </a:lnTo>
                  <a:lnTo>
                    <a:pt x="0" y="84632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6B3FA9-3DED-460D-901D-4639C20FD217}"/>
              </a:ext>
            </a:extLst>
          </p:cNvPr>
          <p:cNvSpPr txBox="1"/>
          <p:nvPr/>
        </p:nvSpPr>
        <p:spPr>
          <a:xfrm>
            <a:off x="7149236" y="444421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5929" y="1086357"/>
            <a:ext cx="271374" cy="1507018"/>
            <a:chOff x="0" y="0"/>
            <a:chExt cx="152400" cy="8463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846322"/>
            </a:xfrm>
            <a:custGeom>
              <a:avLst/>
              <a:gdLst/>
              <a:ahLst/>
              <a:cxnLst/>
              <a:rect l="l" t="t" r="r" b="b"/>
              <a:pathLst>
                <a:path w="152400" h="846322">
                  <a:moveTo>
                    <a:pt x="0" y="0"/>
                  </a:moveTo>
                  <a:lnTo>
                    <a:pt x="152400" y="0"/>
                  </a:lnTo>
                  <a:lnTo>
                    <a:pt x="152400" y="846322"/>
                  </a:lnTo>
                  <a:lnTo>
                    <a:pt x="0" y="84632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95929" y="3529979"/>
            <a:ext cx="2437314" cy="3785221"/>
            <a:chOff x="0" y="0"/>
            <a:chExt cx="1434094" cy="22271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4094" cy="2227191"/>
            </a:xfrm>
            <a:custGeom>
              <a:avLst/>
              <a:gdLst/>
              <a:ahLst/>
              <a:cxnLst/>
              <a:rect l="l" t="t" r="r" b="b"/>
              <a:pathLst>
                <a:path w="1434094" h="2227191">
                  <a:moveTo>
                    <a:pt x="0" y="0"/>
                  </a:moveTo>
                  <a:lnTo>
                    <a:pt x="1434094" y="0"/>
                  </a:lnTo>
                  <a:lnTo>
                    <a:pt x="1434094" y="2227191"/>
                  </a:lnTo>
                  <a:lnTo>
                    <a:pt x="0" y="22271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66425" y="3529979"/>
            <a:ext cx="2437314" cy="3785221"/>
            <a:chOff x="0" y="0"/>
            <a:chExt cx="1434094" cy="22271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4094" cy="2227191"/>
            </a:xfrm>
            <a:custGeom>
              <a:avLst/>
              <a:gdLst/>
              <a:ahLst/>
              <a:cxnLst/>
              <a:rect l="l" t="t" r="r" b="b"/>
              <a:pathLst>
                <a:path w="1434094" h="2227191">
                  <a:moveTo>
                    <a:pt x="0" y="0"/>
                  </a:moveTo>
                  <a:lnTo>
                    <a:pt x="1434094" y="0"/>
                  </a:lnTo>
                  <a:lnTo>
                    <a:pt x="1434094" y="2227191"/>
                  </a:lnTo>
                  <a:lnTo>
                    <a:pt x="0" y="22271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29882" y="3529979"/>
            <a:ext cx="2437314" cy="3785221"/>
            <a:chOff x="0" y="0"/>
            <a:chExt cx="1434094" cy="22271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094" cy="2227191"/>
            </a:xfrm>
            <a:custGeom>
              <a:avLst/>
              <a:gdLst/>
              <a:ahLst/>
              <a:cxnLst/>
              <a:rect l="l" t="t" r="r" b="b"/>
              <a:pathLst>
                <a:path w="1434094" h="2227191">
                  <a:moveTo>
                    <a:pt x="0" y="0"/>
                  </a:moveTo>
                  <a:lnTo>
                    <a:pt x="1434094" y="0"/>
                  </a:lnTo>
                  <a:lnTo>
                    <a:pt x="1434094" y="2227191"/>
                  </a:lnTo>
                  <a:lnTo>
                    <a:pt x="0" y="22271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369666" y="1108154"/>
            <a:ext cx="6700739" cy="1727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5"/>
              </a:lnSpc>
            </a:pPr>
            <a:r>
              <a:rPr lang="en-US" sz="7228" spc="144">
                <a:solidFill>
                  <a:srgbClr val="F7E8DB"/>
                </a:solidFill>
                <a:latin typeface="League Gothic"/>
              </a:rPr>
              <a:t>POTENTIAL SOURCE OF FUNDING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71846" y="5208509"/>
            <a:ext cx="2085479" cy="498667"/>
            <a:chOff x="0" y="0"/>
            <a:chExt cx="2780639" cy="66489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9050"/>
              <a:ext cx="2780639" cy="268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0"/>
                </a:lnSpc>
              </a:pPr>
              <a:r>
                <a:rPr lang="en-US" sz="1437" spc="43">
                  <a:solidFill>
                    <a:srgbClr val="777F8F"/>
                  </a:solidFill>
                  <a:latin typeface="Assistant Bold"/>
                </a:rPr>
                <a:t>INVESTOR 1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26589"/>
              <a:ext cx="2780639" cy="238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4"/>
                </a:lnSpc>
              </a:pPr>
              <a:r>
                <a:rPr lang="en-US" sz="1149" spc="34">
                  <a:solidFill>
                    <a:srgbClr val="575757"/>
                  </a:solidFill>
                  <a:latin typeface="Assistant Regular"/>
                </a:rPr>
                <a:t>INVESTOR DETAISL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42343" y="5208509"/>
            <a:ext cx="2085479" cy="498667"/>
            <a:chOff x="0" y="0"/>
            <a:chExt cx="2780639" cy="66489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9050"/>
              <a:ext cx="2780639" cy="268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0"/>
                </a:lnSpc>
              </a:pPr>
              <a:r>
                <a:rPr lang="en-US" sz="1437" spc="43">
                  <a:solidFill>
                    <a:srgbClr val="777F8F"/>
                  </a:solidFill>
                  <a:latin typeface="Assistant Bold"/>
                </a:rPr>
                <a:t>INVESTOR 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26589"/>
              <a:ext cx="2780639" cy="238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4"/>
                </a:lnSpc>
              </a:pPr>
              <a:r>
                <a:rPr lang="en-US" sz="1149" spc="34">
                  <a:solidFill>
                    <a:srgbClr val="575757"/>
                  </a:solidFill>
                  <a:latin typeface="Assistant Regular"/>
                </a:rPr>
                <a:t>INVESTOR DETAILS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705800" y="5208509"/>
            <a:ext cx="2085479" cy="498667"/>
            <a:chOff x="0" y="0"/>
            <a:chExt cx="2780639" cy="66489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9050"/>
              <a:ext cx="2780639" cy="268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0"/>
                </a:lnSpc>
              </a:pPr>
              <a:r>
                <a:rPr lang="en-US" sz="1437" spc="43">
                  <a:solidFill>
                    <a:srgbClr val="777F8F"/>
                  </a:solidFill>
                  <a:latin typeface="Assistant Bold"/>
                </a:rPr>
                <a:t>INVESTOR 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26589"/>
              <a:ext cx="2780639" cy="238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4"/>
                </a:lnSpc>
              </a:pPr>
              <a:r>
                <a:rPr lang="en-US" sz="1149" spc="34">
                  <a:solidFill>
                    <a:srgbClr val="575757"/>
                  </a:solidFill>
                  <a:latin typeface="Assistant Regular"/>
                </a:rPr>
                <a:t>INVESTOR DETAILS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71846" y="3706270"/>
            <a:ext cx="2085479" cy="1130209"/>
            <a:chOff x="0" y="0"/>
            <a:chExt cx="2780639" cy="150694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l="42381" t="39405" r="42381" b="39405"/>
            <a:stretch>
              <a:fillRect/>
            </a:stretch>
          </p:blipFill>
          <p:spPr>
            <a:xfrm>
              <a:off x="0" y="0"/>
              <a:ext cx="2780639" cy="1506945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3842343" y="3706270"/>
            <a:ext cx="2085479" cy="1130209"/>
            <a:chOff x="0" y="0"/>
            <a:chExt cx="2780639" cy="150694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 l="42381" t="39405" r="42381" b="39405"/>
            <a:stretch>
              <a:fillRect/>
            </a:stretch>
          </p:blipFill>
          <p:spPr>
            <a:xfrm>
              <a:off x="0" y="0"/>
              <a:ext cx="2780639" cy="1506945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6705800" y="3706270"/>
            <a:ext cx="2085479" cy="1130209"/>
            <a:chOff x="0" y="0"/>
            <a:chExt cx="2780639" cy="150694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/>
            <a:srcRect l="42381" t="39405" r="42381" b="39405"/>
            <a:stretch>
              <a:fillRect/>
            </a:stretch>
          </p:blipFill>
          <p:spPr>
            <a:xfrm>
              <a:off x="0" y="0"/>
              <a:ext cx="2780639" cy="1506945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972064A-D24C-4769-B34F-D34156351FDC}"/>
              </a:ext>
            </a:extLst>
          </p:cNvPr>
          <p:cNvSpPr txBox="1"/>
          <p:nvPr/>
        </p:nvSpPr>
        <p:spPr>
          <a:xfrm>
            <a:off x="1295400" y="4038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2D3812-EA10-42D4-9D7E-7F908AE524B0}"/>
              </a:ext>
            </a:extLst>
          </p:cNvPr>
          <p:cNvSpPr txBox="1"/>
          <p:nvPr/>
        </p:nvSpPr>
        <p:spPr>
          <a:xfrm>
            <a:off x="4072335" y="4038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950979-F4A3-45B2-A0E1-CDF6E8AEFBE7}"/>
              </a:ext>
            </a:extLst>
          </p:cNvPr>
          <p:cNvSpPr txBox="1"/>
          <p:nvPr/>
        </p:nvSpPr>
        <p:spPr>
          <a:xfrm>
            <a:off x="6936138" y="4038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1377" y="1082349"/>
            <a:ext cx="271705" cy="1508855"/>
            <a:chOff x="0" y="0"/>
            <a:chExt cx="152400" cy="8463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846322"/>
            </a:xfrm>
            <a:custGeom>
              <a:avLst/>
              <a:gdLst/>
              <a:ahLst/>
              <a:cxnLst/>
              <a:rect l="l" t="t" r="r" b="b"/>
              <a:pathLst>
                <a:path w="152400" h="846322">
                  <a:moveTo>
                    <a:pt x="0" y="0"/>
                  </a:moveTo>
                  <a:lnTo>
                    <a:pt x="152400" y="0"/>
                  </a:lnTo>
                  <a:lnTo>
                    <a:pt x="152400" y="846322"/>
                  </a:lnTo>
                  <a:lnTo>
                    <a:pt x="0" y="84632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81377" y="3839980"/>
            <a:ext cx="2591338" cy="3505200"/>
            <a:chOff x="0" y="0"/>
            <a:chExt cx="1434094" cy="19398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4094" cy="1939842"/>
            </a:xfrm>
            <a:custGeom>
              <a:avLst/>
              <a:gdLst/>
              <a:ahLst/>
              <a:cxnLst/>
              <a:rect l="l" t="t" r="r" b="b"/>
              <a:pathLst>
                <a:path w="1434094" h="1939842">
                  <a:moveTo>
                    <a:pt x="0" y="0"/>
                  </a:moveTo>
                  <a:lnTo>
                    <a:pt x="1434094" y="0"/>
                  </a:lnTo>
                  <a:lnTo>
                    <a:pt x="1434094" y="1939842"/>
                  </a:lnTo>
                  <a:lnTo>
                    <a:pt x="0" y="19398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123145" y="3810000"/>
            <a:ext cx="2591338" cy="3505200"/>
            <a:chOff x="0" y="0"/>
            <a:chExt cx="1434094" cy="19398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4094" cy="1939842"/>
            </a:xfrm>
            <a:custGeom>
              <a:avLst/>
              <a:gdLst/>
              <a:ahLst/>
              <a:cxnLst/>
              <a:rect l="l" t="t" r="r" b="b"/>
              <a:pathLst>
                <a:path w="1434094" h="1939842">
                  <a:moveTo>
                    <a:pt x="0" y="0"/>
                  </a:moveTo>
                  <a:lnTo>
                    <a:pt x="1434094" y="0"/>
                  </a:lnTo>
                  <a:lnTo>
                    <a:pt x="1434094" y="1939842"/>
                  </a:lnTo>
                  <a:lnTo>
                    <a:pt x="0" y="19398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162262" y="3810000"/>
            <a:ext cx="2591338" cy="3505200"/>
            <a:chOff x="0" y="0"/>
            <a:chExt cx="1434094" cy="19398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094" cy="1939842"/>
            </a:xfrm>
            <a:custGeom>
              <a:avLst/>
              <a:gdLst/>
              <a:ahLst/>
              <a:cxnLst/>
              <a:rect l="l" t="t" r="r" b="b"/>
              <a:pathLst>
                <a:path w="1434094" h="1939842">
                  <a:moveTo>
                    <a:pt x="0" y="0"/>
                  </a:moveTo>
                  <a:lnTo>
                    <a:pt x="1434094" y="0"/>
                  </a:lnTo>
                  <a:lnTo>
                    <a:pt x="1434094" y="1939842"/>
                  </a:lnTo>
                  <a:lnTo>
                    <a:pt x="0" y="19398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655814" y="1083945"/>
            <a:ext cx="4636113" cy="173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13"/>
              </a:lnSpc>
            </a:pPr>
            <a:r>
              <a:rPr lang="en-US" sz="7237" spc="144">
                <a:solidFill>
                  <a:srgbClr val="777F8F"/>
                </a:solidFill>
                <a:latin typeface="League Gothic"/>
              </a:rPr>
              <a:t>RISK MANAGEMENT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68411" y="4020086"/>
            <a:ext cx="2217269" cy="1009114"/>
            <a:chOff x="0" y="19051"/>
            <a:chExt cx="2956359" cy="134548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9051"/>
              <a:ext cx="2956359" cy="260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546"/>
                </a:lnSpc>
              </a:pPr>
              <a:r>
                <a:rPr lang="en-US" sz="1405">
                  <a:solidFill>
                    <a:srgbClr val="777F8F"/>
                  </a:solidFill>
                  <a:latin typeface="Assistant Bold"/>
                </a:rPr>
                <a:t>CHALLANGES 1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47845"/>
              <a:ext cx="2956359" cy="51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9"/>
                </a:lnSpc>
              </a:pPr>
              <a:r>
                <a:rPr lang="en-US" sz="1222" spc="36">
                  <a:solidFill>
                    <a:srgbClr val="575757"/>
                  </a:solidFill>
                  <a:latin typeface="Assistant Regular"/>
                </a:rPr>
                <a:t>Insurence details</a:t>
              </a:r>
            </a:p>
            <a:p>
              <a:pPr>
                <a:lnSpc>
                  <a:spcPts val="1589"/>
                </a:lnSpc>
              </a:pPr>
              <a:r>
                <a:rPr lang="en-US" sz="1222" spc="36">
                  <a:solidFill>
                    <a:srgbClr val="575757"/>
                  </a:solidFill>
                  <a:latin typeface="Assistant Regular"/>
                </a:rPr>
                <a:t>Bio security measures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29948"/>
              <a:ext cx="2956359" cy="236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44"/>
                </a:lnSpc>
              </a:pPr>
              <a:r>
                <a:rPr lang="en-US" sz="1222" spc="36">
                  <a:solidFill>
                    <a:srgbClr val="575757"/>
                  </a:solidFill>
                  <a:latin typeface="Assistant Regular"/>
                </a:rPr>
                <a:t>DISEASE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10179" y="3962400"/>
            <a:ext cx="2217269" cy="1023402"/>
            <a:chOff x="0" y="0"/>
            <a:chExt cx="2956359" cy="136453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9050"/>
              <a:ext cx="2956359" cy="260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6"/>
                </a:lnSpc>
              </a:pPr>
              <a:r>
                <a:rPr lang="en-US" sz="1405" dirty="0">
                  <a:solidFill>
                    <a:srgbClr val="777F8F"/>
                  </a:solidFill>
                  <a:latin typeface="Assistant Bold"/>
                </a:rPr>
                <a:t>CHALLANGES 2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47845"/>
              <a:ext cx="2956359" cy="51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9"/>
                </a:lnSpc>
              </a:pPr>
              <a:r>
                <a:rPr lang="en-US" sz="1222" spc="36">
                  <a:solidFill>
                    <a:srgbClr val="575757"/>
                  </a:solidFill>
                  <a:latin typeface="Assistant Regular"/>
                </a:rPr>
                <a:t>Insurence details</a:t>
              </a:r>
            </a:p>
            <a:p>
              <a:pPr>
                <a:lnSpc>
                  <a:spcPts val="1589"/>
                </a:lnSpc>
              </a:pPr>
              <a:r>
                <a:rPr lang="en-US" sz="1222" spc="36">
                  <a:solidFill>
                    <a:srgbClr val="575757"/>
                  </a:solidFill>
                  <a:latin typeface="Assistant Regular"/>
                </a:rPr>
                <a:t>Emergency preparedness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29948"/>
              <a:ext cx="2956359" cy="236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44"/>
                </a:lnSpc>
              </a:pPr>
              <a:r>
                <a:rPr lang="en-US" sz="1222" spc="36">
                  <a:solidFill>
                    <a:srgbClr val="575757"/>
                  </a:solidFill>
                  <a:latin typeface="Assistant Regular"/>
                </a:rPr>
                <a:t>NATURAL CALAMITY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49296" y="3962400"/>
            <a:ext cx="2217269" cy="1023402"/>
            <a:chOff x="0" y="0"/>
            <a:chExt cx="2956359" cy="136453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9050"/>
              <a:ext cx="2956359" cy="260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6"/>
                </a:lnSpc>
              </a:pPr>
              <a:r>
                <a:rPr lang="en-US" sz="1405" dirty="0">
                  <a:solidFill>
                    <a:srgbClr val="777F8F"/>
                  </a:solidFill>
                  <a:latin typeface="Assistant Bold"/>
                </a:rPr>
                <a:t>CHALLANGES 3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47845"/>
              <a:ext cx="2956359" cy="51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9"/>
                </a:lnSpc>
              </a:pPr>
              <a:r>
                <a:rPr lang="en-US" sz="1222" spc="36">
                  <a:solidFill>
                    <a:srgbClr val="575757"/>
                  </a:solidFill>
                  <a:latin typeface="Assistant Regular"/>
                </a:rPr>
                <a:t>Unique selling proposition</a:t>
              </a:r>
            </a:p>
            <a:p>
              <a:pPr>
                <a:lnSpc>
                  <a:spcPts val="1589"/>
                </a:lnSpc>
              </a:pPr>
              <a:r>
                <a:rPr lang="en-US" sz="1222" spc="36">
                  <a:solidFill>
                    <a:srgbClr val="575757"/>
                  </a:solidFill>
                  <a:latin typeface="Assistant Regular"/>
                </a:rPr>
                <a:t>Strategic partnership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29948"/>
              <a:ext cx="2956359" cy="236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44"/>
                </a:lnSpc>
              </a:pPr>
              <a:r>
                <a:rPr lang="en-US" sz="1222" spc="36">
                  <a:solidFill>
                    <a:srgbClr val="575757"/>
                  </a:solidFill>
                  <a:latin typeface="Assistant Regular"/>
                </a:rPr>
                <a:t>COMPETITION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162262" y="1082349"/>
            <a:ext cx="2591338" cy="430990"/>
            <a:chOff x="0" y="0"/>
            <a:chExt cx="3455118" cy="574653"/>
          </a:xfrm>
        </p:grpSpPr>
        <p:grpSp>
          <p:nvGrpSpPr>
            <p:cNvPr id="24" name="Group 24"/>
            <p:cNvGrpSpPr/>
            <p:nvPr/>
          </p:nvGrpSpPr>
          <p:grpSpPr>
            <a:xfrm rot="5400000">
              <a:off x="1440232" y="-1440232"/>
              <a:ext cx="574653" cy="3455118"/>
              <a:chOff x="0" y="0"/>
              <a:chExt cx="258837" cy="155626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58837" cy="1556265"/>
              </a:xfrm>
              <a:custGeom>
                <a:avLst/>
                <a:gdLst/>
                <a:ahLst/>
                <a:cxnLst/>
                <a:rect l="l" t="t" r="r" b="b"/>
                <a:pathLst>
                  <a:path w="258837" h="1556265">
                    <a:moveTo>
                      <a:pt x="0" y="0"/>
                    </a:moveTo>
                    <a:lnTo>
                      <a:pt x="258837" y="0"/>
                    </a:lnTo>
                    <a:lnTo>
                      <a:pt x="258837" y="1556265"/>
                    </a:lnTo>
                    <a:lnTo>
                      <a:pt x="0" y="15562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178997" y="172835"/>
              <a:ext cx="3026741" cy="255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8"/>
                </a:lnSpc>
              </a:pPr>
              <a:r>
                <a:rPr lang="en-US" sz="1408" spc="140">
                  <a:solidFill>
                    <a:srgbClr val="777F8F"/>
                  </a:solidFill>
                  <a:latin typeface="Assistant Regular"/>
                </a:rPr>
                <a:t>COMPANY NAME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9288" y="994660"/>
            <a:ext cx="269015" cy="5378119"/>
            <a:chOff x="0" y="0"/>
            <a:chExt cx="152400" cy="30467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3046764"/>
            </a:xfrm>
            <a:custGeom>
              <a:avLst/>
              <a:gdLst/>
              <a:ahLst/>
              <a:cxnLst/>
              <a:rect l="l" t="t" r="r" b="b"/>
              <a:pathLst>
                <a:path w="152400" h="3046764">
                  <a:moveTo>
                    <a:pt x="0" y="0"/>
                  </a:moveTo>
                  <a:lnTo>
                    <a:pt x="152400" y="0"/>
                  </a:lnTo>
                  <a:lnTo>
                    <a:pt x="152400" y="3046764"/>
                  </a:lnTo>
                  <a:lnTo>
                    <a:pt x="0" y="3046764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553199" y="2126669"/>
            <a:ext cx="3011084" cy="3737221"/>
            <a:chOff x="0" y="0"/>
            <a:chExt cx="2677869" cy="717082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42723" r="42723"/>
            <a:stretch>
              <a:fillRect/>
            </a:stretch>
          </p:blipFill>
          <p:spPr>
            <a:xfrm>
              <a:off x="0" y="0"/>
              <a:ext cx="2677869" cy="717082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7172432" y="988983"/>
            <a:ext cx="2590693" cy="456897"/>
            <a:chOff x="0" y="0"/>
            <a:chExt cx="3454257" cy="609195"/>
          </a:xfrm>
        </p:grpSpPr>
        <p:grpSp>
          <p:nvGrpSpPr>
            <p:cNvPr id="7" name="Group 7"/>
            <p:cNvGrpSpPr/>
            <p:nvPr/>
          </p:nvGrpSpPr>
          <p:grpSpPr>
            <a:xfrm rot="5400000">
              <a:off x="1422531" y="-1422531"/>
              <a:ext cx="609195" cy="3454257"/>
              <a:chOff x="0" y="0"/>
              <a:chExt cx="258837" cy="146765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58837" cy="1467656"/>
              </a:xfrm>
              <a:custGeom>
                <a:avLst/>
                <a:gdLst/>
                <a:ahLst/>
                <a:cxnLst/>
                <a:rect l="l" t="t" r="r" b="b"/>
                <a:pathLst>
                  <a:path w="258837" h="1467656">
                    <a:moveTo>
                      <a:pt x="0" y="0"/>
                    </a:moveTo>
                    <a:lnTo>
                      <a:pt x="258837" y="0"/>
                    </a:lnTo>
                    <a:lnTo>
                      <a:pt x="258837" y="1467656"/>
                    </a:lnTo>
                    <a:lnTo>
                      <a:pt x="0" y="1467656"/>
                    </a:lnTo>
                    <a:close/>
                  </a:path>
                </a:pathLst>
              </a:custGeom>
              <a:solidFill>
                <a:srgbClr val="F7E8DB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89756" y="191031"/>
              <a:ext cx="2999379" cy="2627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2"/>
                </a:lnSpc>
              </a:pPr>
              <a:r>
                <a:rPr lang="en-US" sz="1492" spc="149">
                  <a:solidFill>
                    <a:srgbClr val="777F8F"/>
                  </a:solidFill>
                  <a:latin typeface="Assistant Regular"/>
                </a:rPr>
                <a:t>COMPANY NAME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18038" y="1007745"/>
            <a:ext cx="4866451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7200" spc="144">
                <a:solidFill>
                  <a:srgbClr val="777F8F"/>
                </a:solidFill>
                <a:latin typeface="League Gothic"/>
              </a:rPr>
              <a:t>CONCLUSION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18038" y="2153935"/>
            <a:ext cx="2492266" cy="696790"/>
            <a:chOff x="0" y="0"/>
            <a:chExt cx="3323021" cy="92905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8575"/>
              <a:ext cx="3323021" cy="35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10"/>
                </a:lnSpc>
              </a:pPr>
              <a:r>
                <a:rPr lang="en-US" sz="1910">
                  <a:solidFill>
                    <a:srgbClr val="777F8F"/>
                  </a:solidFill>
                  <a:latin typeface="Assistant Bold"/>
                </a:rPr>
                <a:t>KEY POINT 1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35955"/>
              <a:ext cx="3323021" cy="293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sz="1400" spc="42">
                  <a:solidFill>
                    <a:srgbClr val="777F8F"/>
                  </a:solidFill>
                  <a:latin typeface="Assistant Regular"/>
                </a:rPr>
                <a:t>Recap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32339" y="2153935"/>
            <a:ext cx="2492266" cy="696790"/>
            <a:chOff x="0" y="0"/>
            <a:chExt cx="3323021" cy="92905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8575"/>
              <a:ext cx="3323021" cy="35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10"/>
                </a:lnSpc>
              </a:pPr>
              <a:r>
                <a:rPr lang="en-US" sz="1910">
                  <a:solidFill>
                    <a:srgbClr val="777F8F"/>
                  </a:solidFill>
                  <a:latin typeface="Assistant Bold"/>
                </a:rPr>
                <a:t>KEY POINT 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35955"/>
              <a:ext cx="3323021" cy="293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sz="1400" spc="42">
                  <a:solidFill>
                    <a:srgbClr val="777F8F"/>
                  </a:solidFill>
                  <a:latin typeface="Assistant Regular"/>
                </a:rPr>
                <a:t>Recap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8038" y="3679735"/>
            <a:ext cx="2492266" cy="696790"/>
            <a:chOff x="0" y="0"/>
            <a:chExt cx="3323021" cy="92905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8575"/>
              <a:ext cx="3323021" cy="35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10"/>
                </a:lnSpc>
              </a:pPr>
              <a:r>
                <a:rPr lang="en-US" sz="1910">
                  <a:solidFill>
                    <a:srgbClr val="777F8F"/>
                  </a:solidFill>
                  <a:latin typeface="Assistant Bold"/>
                </a:rPr>
                <a:t>KEY POINT 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35955"/>
              <a:ext cx="3323021" cy="293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sz="1400" spc="42">
                  <a:solidFill>
                    <a:srgbClr val="777F8F"/>
                  </a:solidFill>
                  <a:latin typeface="Assistant Regular"/>
                </a:rPr>
                <a:t>Recap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232339" y="3679735"/>
            <a:ext cx="2492266" cy="696790"/>
            <a:chOff x="0" y="0"/>
            <a:chExt cx="3323021" cy="929053"/>
          </a:xfrm>
        </p:grpSpPr>
        <p:sp>
          <p:nvSpPr>
            <p:cNvPr id="21" name="TextBox 21"/>
            <p:cNvSpPr txBox="1"/>
            <p:nvPr/>
          </p:nvSpPr>
          <p:spPr>
            <a:xfrm>
              <a:off x="0" y="28575"/>
              <a:ext cx="3323021" cy="35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10"/>
                </a:lnSpc>
              </a:pPr>
              <a:r>
                <a:rPr lang="en-US" sz="1910">
                  <a:solidFill>
                    <a:srgbClr val="777F8F"/>
                  </a:solidFill>
                  <a:latin typeface="Assistant Bold"/>
                </a:rPr>
                <a:t>KEY POINT 4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35955"/>
              <a:ext cx="3323021" cy="293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sz="1400" spc="42">
                  <a:solidFill>
                    <a:srgbClr val="777F8F"/>
                  </a:solidFill>
                  <a:latin typeface="Assistant Regular"/>
                </a:rPr>
                <a:t>Recap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08513" y="5167100"/>
            <a:ext cx="2492266" cy="696790"/>
            <a:chOff x="0" y="0"/>
            <a:chExt cx="3323021" cy="929053"/>
          </a:xfrm>
        </p:grpSpPr>
        <p:sp>
          <p:nvSpPr>
            <p:cNvPr id="24" name="TextBox 24"/>
            <p:cNvSpPr txBox="1"/>
            <p:nvPr/>
          </p:nvSpPr>
          <p:spPr>
            <a:xfrm>
              <a:off x="0" y="28575"/>
              <a:ext cx="3323021" cy="35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10"/>
                </a:lnSpc>
              </a:pPr>
              <a:r>
                <a:rPr lang="en-US" sz="1910">
                  <a:solidFill>
                    <a:srgbClr val="777F8F"/>
                  </a:solidFill>
                  <a:latin typeface="Assistant Bold"/>
                </a:rPr>
                <a:t>KEY POINT 5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635955"/>
              <a:ext cx="3323021" cy="293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sz="1400" spc="42">
                  <a:solidFill>
                    <a:srgbClr val="777F8F"/>
                  </a:solidFill>
                  <a:latin typeface="Assistant Regular"/>
                </a:rPr>
                <a:t>Recap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222814" y="5167100"/>
            <a:ext cx="2492266" cy="696790"/>
            <a:chOff x="0" y="0"/>
            <a:chExt cx="3323021" cy="929053"/>
          </a:xfrm>
        </p:grpSpPr>
        <p:sp>
          <p:nvSpPr>
            <p:cNvPr id="27" name="TextBox 27"/>
            <p:cNvSpPr txBox="1"/>
            <p:nvPr/>
          </p:nvSpPr>
          <p:spPr>
            <a:xfrm>
              <a:off x="0" y="28575"/>
              <a:ext cx="3323021" cy="35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10"/>
                </a:lnSpc>
              </a:pPr>
              <a:r>
                <a:rPr lang="en-US" sz="1910">
                  <a:solidFill>
                    <a:srgbClr val="777F8F"/>
                  </a:solidFill>
                  <a:latin typeface="Assistant Bold"/>
                </a:rPr>
                <a:t>KEY POINT 6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35955"/>
              <a:ext cx="3323021" cy="293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1"/>
                </a:lnSpc>
              </a:pPr>
              <a:r>
                <a:rPr lang="en-US" sz="1400" spc="42">
                  <a:solidFill>
                    <a:srgbClr val="777F8F"/>
                  </a:solidFill>
                  <a:latin typeface="Assistant Regular"/>
                </a:rPr>
                <a:t>Recap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4F7282F-B308-4622-A651-5CBFBF024EB2}"/>
              </a:ext>
            </a:extLst>
          </p:cNvPr>
          <p:cNvSpPr txBox="1"/>
          <p:nvPr/>
        </p:nvSpPr>
        <p:spPr>
          <a:xfrm>
            <a:off x="8101699" y="408194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560587" y="933253"/>
            <a:ext cx="1490133" cy="2895893"/>
            <a:chOff x="0" y="0"/>
            <a:chExt cx="945131" cy="1836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5131" cy="1836747"/>
            </a:xfrm>
            <a:custGeom>
              <a:avLst/>
              <a:gdLst/>
              <a:ahLst/>
              <a:cxnLst/>
              <a:rect l="l" t="t" r="r" b="b"/>
              <a:pathLst>
                <a:path w="945131" h="1836747">
                  <a:moveTo>
                    <a:pt x="0" y="0"/>
                  </a:moveTo>
                  <a:lnTo>
                    <a:pt x="945131" y="0"/>
                  </a:lnTo>
                  <a:lnTo>
                    <a:pt x="945131" y="1836747"/>
                  </a:lnTo>
                  <a:lnTo>
                    <a:pt x="0" y="1836747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228746" y="228746"/>
            <a:ext cx="7315200" cy="6857707"/>
            <a:chOff x="0" y="0"/>
            <a:chExt cx="5864971" cy="54981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64971" cy="5498176"/>
            </a:xfrm>
            <a:custGeom>
              <a:avLst/>
              <a:gdLst/>
              <a:ahLst/>
              <a:cxnLst/>
              <a:rect l="l" t="t" r="r" b="b"/>
              <a:pathLst>
                <a:path w="5864971" h="5498176">
                  <a:moveTo>
                    <a:pt x="0" y="0"/>
                  </a:moveTo>
                  <a:lnTo>
                    <a:pt x="5864971" y="0"/>
                  </a:lnTo>
                  <a:lnTo>
                    <a:pt x="5864971" y="5498176"/>
                  </a:lnTo>
                  <a:lnTo>
                    <a:pt x="0" y="5498176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-2988820" y="3537460"/>
            <a:ext cx="7315200" cy="240280"/>
            <a:chOff x="0" y="0"/>
            <a:chExt cx="4639733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39733" cy="152400"/>
            </a:xfrm>
            <a:custGeom>
              <a:avLst/>
              <a:gdLst/>
              <a:ahLst/>
              <a:cxnLst/>
              <a:rect l="l" t="t" r="r" b="b"/>
              <a:pathLst>
                <a:path w="4639733" h="152400">
                  <a:moveTo>
                    <a:pt x="0" y="0"/>
                  </a:moveTo>
                  <a:lnTo>
                    <a:pt x="4639733" y="0"/>
                  </a:lnTo>
                  <a:lnTo>
                    <a:pt x="463973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205653" y="1638198"/>
            <a:ext cx="4262674" cy="191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2"/>
              </a:lnSpc>
            </a:pPr>
            <a:r>
              <a:rPr lang="en-US" sz="8002">
                <a:solidFill>
                  <a:srgbClr val="777F8F"/>
                </a:solidFill>
                <a:latin typeface="League Gothic"/>
              </a:rPr>
              <a:t>EQUITY OFFER</a:t>
            </a:r>
          </a:p>
          <a:p>
            <a:pPr>
              <a:lnSpc>
                <a:spcPts val="7202"/>
              </a:lnSpc>
            </a:pPr>
            <a:r>
              <a:rPr lang="en-US" sz="8002">
                <a:solidFill>
                  <a:srgbClr val="777F8F"/>
                </a:solidFill>
                <a:latin typeface="League Gothic"/>
              </a:rPr>
              <a:t>DEBT REQUIRED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7129547" y="276663"/>
            <a:ext cx="1039033" cy="4209073"/>
            <a:chOff x="0" y="0"/>
            <a:chExt cx="558401" cy="22620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8401" cy="2262056"/>
            </a:xfrm>
            <a:custGeom>
              <a:avLst/>
              <a:gdLst/>
              <a:ahLst/>
              <a:cxnLst/>
              <a:rect l="l" t="t" r="r" b="b"/>
              <a:pathLst>
                <a:path w="558401" h="2262056">
                  <a:moveTo>
                    <a:pt x="0" y="0"/>
                  </a:moveTo>
                  <a:lnTo>
                    <a:pt x="558401" y="0"/>
                  </a:lnTo>
                  <a:lnTo>
                    <a:pt x="558401" y="2262056"/>
                  </a:lnTo>
                  <a:lnTo>
                    <a:pt x="0" y="22620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884631" y="2338355"/>
            <a:ext cx="3550622" cy="19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73"/>
              </a:lnSpc>
              <a:spcBef>
                <a:spcPct val="0"/>
              </a:spcBef>
            </a:pPr>
            <a:r>
              <a:rPr lang="en-US" sz="1573" spc="157">
                <a:solidFill>
                  <a:srgbClr val="777F8F"/>
                </a:solidFill>
                <a:latin typeface="Assistant Regular"/>
              </a:rPr>
              <a:t>FUND REQUIRED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235130" y="4214317"/>
            <a:ext cx="1768230" cy="1163211"/>
            <a:chOff x="0" y="0"/>
            <a:chExt cx="2357640" cy="155094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8575"/>
              <a:ext cx="2357640" cy="361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19"/>
                </a:lnSpc>
              </a:pPr>
              <a:r>
                <a:rPr lang="en-US" sz="1919">
                  <a:solidFill>
                    <a:srgbClr val="949AA6"/>
                  </a:solidFill>
                  <a:latin typeface="Assistant Bold"/>
                </a:rPr>
                <a:t>UTILIZATION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39010"/>
              <a:ext cx="2357640" cy="91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9"/>
                </a:lnSpc>
              </a:pPr>
              <a:r>
                <a:rPr lang="en-US" sz="1407" spc="42">
                  <a:solidFill>
                    <a:srgbClr val="949AA6"/>
                  </a:solidFill>
                  <a:latin typeface="Assistant Regular"/>
                </a:rPr>
                <a:t>inventory</a:t>
              </a:r>
            </a:p>
            <a:p>
              <a:pPr>
                <a:lnSpc>
                  <a:spcPts val="1829"/>
                </a:lnSpc>
              </a:pPr>
              <a:r>
                <a:rPr lang="en-US" sz="1407" spc="42">
                  <a:solidFill>
                    <a:srgbClr val="949AA6"/>
                  </a:solidFill>
                  <a:latin typeface="Assistant Regular"/>
                </a:rPr>
                <a:t>expansion</a:t>
              </a:r>
            </a:p>
            <a:p>
              <a:pPr>
                <a:lnSpc>
                  <a:spcPts val="1829"/>
                </a:lnSpc>
              </a:pPr>
              <a:r>
                <a:rPr lang="en-US" sz="1407" spc="42">
                  <a:solidFill>
                    <a:srgbClr val="949AA6"/>
                  </a:solidFill>
                  <a:latin typeface="Assistant Regular"/>
                </a:rPr>
                <a:t>machinery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8113" y="4235748"/>
            <a:ext cx="1768230" cy="678464"/>
            <a:chOff x="0" y="28575"/>
            <a:chExt cx="2357640" cy="90461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8575"/>
              <a:ext cx="2357640" cy="361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19"/>
                </a:lnSpc>
              </a:pPr>
              <a:r>
                <a:rPr lang="en-US" sz="1919">
                  <a:solidFill>
                    <a:srgbClr val="949AA6"/>
                  </a:solidFill>
                  <a:latin typeface="Assistant Bold"/>
                </a:rPr>
                <a:t>OFFER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39010"/>
              <a:ext cx="2357640" cy="294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9"/>
                </a:lnSpc>
              </a:pPr>
              <a:r>
                <a:rPr lang="en-US" sz="1407" spc="42" dirty="0">
                  <a:solidFill>
                    <a:srgbClr val="949AA6"/>
                  </a:solidFill>
                  <a:latin typeface="Assistant Regular"/>
                </a:rPr>
                <a:t>10% equity for  5 Mn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746729" y="4232117"/>
            <a:ext cx="258809" cy="3083083"/>
            <a:chOff x="0" y="0"/>
            <a:chExt cx="152400" cy="181547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400" cy="1815479"/>
            </a:xfrm>
            <a:custGeom>
              <a:avLst/>
              <a:gdLst/>
              <a:ahLst/>
              <a:cxnLst/>
              <a:rect l="l" t="t" r="r" b="b"/>
              <a:pathLst>
                <a:path w="152400" h="1815479">
                  <a:moveTo>
                    <a:pt x="0" y="0"/>
                  </a:moveTo>
                  <a:lnTo>
                    <a:pt x="152400" y="0"/>
                  </a:lnTo>
                  <a:lnTo>
                    <a:pt x="152400" y="1815479"/>
                  </a:lnTo>
                  <a:lnTo>
                    <a:pt x="0" y="18154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49712" y="4232117"/>
            <a:ext cx="258809" cy="3083083"/>
            <a:chOff x="0" y="0"/>
            <a:chExt cx="152400" cy="181547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2400" cy="1815479"/>
            </a:xfrm>
            <a:custGeom>
              <a:avLst/>
              <a:gdLst/>
              <a:ahLst/>
              <a:cxnLst/>
              <a:rect l="l" t="t" r="r" b="b"/>
              <a:pathLst>
                <a:path w="152400" h="1815479">
                  <a:moveTo>
                    <a:pt x="0" y="0"/>
                  </a:moveTo>
                  <a:lnTo>
                    <a:pt x="152400" y="0"/>
                  </a:lnTo>
                  <a:lnTo>
                    <a:pt x="152400" y="1815479"/>
                  </a:lnTo>
                  <a:lnTo>
                    <a:pt x="0" y="1815479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7036137" y="2142894"/>
            <a:ext cx="2539034" cy="809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8"/>
              </a:lnSpc>
            </a:pPr>
            <a:r>
              <a:rPr lang="en-US" sz="6509">
                <a:solidFill>
                  <a:srgbClr val="949AA6"/>
                </a:solidFill>
                <a:latin typeface="League Gothic"/>
              </a:rPr>
              <a:t>5 MN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28588" y="5921692"/>
            <a:ext cx="1768230" cy="700088"/>
            <a:chOff x="0" y="0"/>
            <a:chExt cx="2357640" cy="933450"/>
          </a:xfrm>
        </p:grpSpPr>
        <p:sp>
          <p:nvSpPr>
            <p:cNvPr id="24" name="TextBox 24"/>
            <p:cNvSpPr txBox="1"/>
            <p:nvPr/>
          </p:nvSpPr>
          <p:spPr>
            <a:xfrm>
              <a:off x="0" y="28575"/>
              <a:ext cx="2357640" cy="361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19"/>
                </a:lnSpc>
              </a:pPr>
              <a:r>
                <a:rPr lang="en-US" sz="1919">
                  <a:solidFill>
                    <a:srgbClr val="949AA6"/>
                  </a:solidFill>
                  <a:latin typeface="Assistant Bold"/>
                </a:rPr>
                <a:t>DEBT REQUIRED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639010"/>
              <a:ext cx="2357640" cy="294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9"/>
                </a:lnSpc>
              </a:pPr>
              <a:r>
                <a:rPr lang="en-US" sz="1407" spc="42">
                  <a:solidFill>
                    <a:srgbClr val="949AA6"/>
                  </a:solidFill>
                  <a:latin typeface="Assistant Regular"/>
                </a:rPr>
                <a:t>50 Mn for 10% Interest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436430" y="1445034"/>
            <a:ext cx="3502996" cy="4425132"/>
            <a:chOff x="0" y="0"/>
            <a:chExt cx="2809995" cy="3549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9995" cy="3549703"/>
            </a:xfrm>
            <a:custGeom>
              <a:avLst/>
              <a:gdLst/>
              <a:ahLst/>
              <a:cxnLst/>
              <a:rect l="l" t="t" r="r" b="b"/>
              <a:pathLst>
                <a:path w="2809995" h="3549703">
                  <a:moveTo>
                    <a:pt x="0" y="0"/>
                  </a:moveTo>
                  <a:lnTo>
                    <a:pt x="2809995" y="0"/>
                  </a:lnTo>
                  <a:lnTo>
                    <a:pt x="2809995" y="3549703"/>
                  </a:lnTo>
                  <a:lnTo>
                    <a:pt x="0" y="3549703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1386433" y="3292535"/>
            <a:ext cx="3502996" cy="730129"/>
            <a:chOff x="0" y="0"/>
            <a:chExt cx="2809995" cy="5856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9995" cy="585687"/>
            </a:xfrm>
            <a:custGeom>
              <a:avLst/>
              <a:gdLst/>
              <a:ahLst/>
              <a:cxnLst/>
              <a:rect l="l" t="t" r="r" b="b"/>
              <a:pathLst>
                <a:path w="2809995" h="585687">
                  <a:moveTo>
                    <a:pt x="0" y="0"/>
                  </a:moveTo>
                  <a:lnTo>
                    <a:pt x="2809995" y="0"/>
                  </a:lnTo>
                  <a:lnTo>
                    <a:pt x="2809995" y="585687"/>
                  </a:lnTo>
                  <a:lnTo>
                    <a:pt x="0" y="585687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7882024" y="3537522"/>
            <a:ext cx="3502996" cy="240155"/>
            <a:chOff x="0" y="0"/>
            <a:chExt cx="222296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2965" cy="152400"/>
            </a:xfrm>
            <a:custGeom>
              <a:avLst/>
              <a:gdLst/>
              <a:ahLst/>
              <a:cxnLst/>
              <a:rect l="l" t="t" r="r" b="b"/>
              <a:pathLst>
                <a:path w="2222965" h="152400">
                  <a:moveTo>
                    <a:pt x="0" y="0"/>
                  </a:moveTo>
                  <a:lnTo>
                    <a:pt x="2222965" y="0"/>
                  </a:lnTo>
                  <a:lnTo>
                    <a:pt x="222296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959186" y="1905000"/>
            <a:ext cx="3413414" cy="1106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0732" lvl="1" indent="-155366">
              <a:lnSpc>
                <a:spcPts val="3022"/>
              </a:lnSpc>
              <a:buFont typeface="Arial"/>
              <a:buChar char="•"/>
            </a:pPr>
            <a:r>
              <a:rPr lang="en-US" sz="1439" dirty="0">
                <a:solidFill>
                  <a:srgbClr val="575757"/>
                </a:solidFill>
                <a:latin typeface="Assistant Regular"/>
              </a:rPr>
              <a:t>Brief overview of business plan in India</a:t>
            </a:r>
          </a:p>
          <a:p>
            <a:pPr marL="310732" lvl="1" indent="-155366">
              <a:lnSpc>
                <a:spcPts val="3022"/>
              </a:lnSpc>
              <a:buFont typeface="Arial"/>
              <a:buChar char="•"/>
            </a:pPr>
            <a:r>
              <a:rPr lang="en-US" sz="1439" dirty="0">
                <a:solidFill>
                  <a:srgbClr val="575757"/>
                </a:solidFill>
                <a:latin typeface="Assistant Regular"/>
              </a:rPr>
              <a:t>Highlight key selling points, such as the growing demand…..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31286" y="2436225"/>
            <a:ext cx="3376776" cy="2169314"/>
            <a:chOff x="0" y="228600"/>
            <a:chExt cx="4502369" cy="289241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28600"/>
              <a:ext cx="4475290" cy="2614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98"/>
                </a:lnSpc>
              </a:pPr>
              <a:r>
                <a:rPr lang="en-US" sz="7998" dirty="0">
                  <a:solidFill>
                    <a:srgbClr val="777F8F"/>
                  </a:solidFill>
                  <a:latin typeface="League Gothic"/>
                </a:rPr>
                <a:t>BUSINESS OVERVIEW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7079" y="2869275"/>
              <a:ext cx="4475290" cy="251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2"/>
                </a:lnSpc>
              </a:pPr>
              <a:r>
                <a:rPr lang="en-US" sz="1332" spc="466" dirty="0">
                  <a:solidFill>
                    <a:srgbClr val="575757"/>
                  </a:solidFill>
                  <a:latin typeface="Assistant Regular"/>
                </a:rPr>
                <a:t>KEY POINTS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 rot="-5400000">
            <a:off x="-1278080" y="3566424"/>
            <a:ext cx="3276568" cy="182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2"/>
              </a:lnSpc>
            </a:pPr>
            <a:r>
              <a:rPr lang="en-US" sz="1332" spc="362">
                <a:solidFill>
                  <a:srgbClr val="FFFFFF"/>
                </a:solidFill>
                <a:latin typeface="Assistant Regular"/>
              </a:rPr>
              <a:t>COMPANY NAME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45829" y="739027"/>
            <a:ext cx="3387220" cy="4278879"/>
            <a:chOff x="0" y="0"/>
            <a:chExt cx="2809995" cy="3549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9995" cy="3549703"/>
            </a:xfrm>
            <a:custGeom>
              <a:avLst/>
              <a:gdLst/>
              <a:ahLst/>
              <a:cxnLst/>
              <a:rect l="l" t="t" r="r" b="b"/>
              <a:pathLst>
                <a:path w="2809995" h="3549703">
                  <a:moveTo>
                    <a:pt x="0" y="0"/>
                  </a:moveTo>
                  <a:lnTo>
                    <a:pt x="2809995" y="0"/>
                  </a:lnTo>
                  <a:lnTo>
                    <a:pt x="2809995" y="3549703"/>
                  </a:lnTo>
                  <a:lnTo>
                    <a:pt x="0" y="35497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40856" y="1699612"/>
            <a:ext cx="3395351" cy="2259051"/>
            <a:chOff x="0" y="0"/>
            <a:chExt cx="4527134" cy="3012067"/>
          </a:xfrm>
        </p:grpSpPr>
        <p:sp>
          <p:nvSpPr>
            <p:cNvPr id="5" name="TextBox 5"/>
            <p:cNvSpPr txBox="1"/>
            <p:nvPr/>
          </p:nvSpPr>
          <p:spPr>
            <a:xfrm>
              <a:off x="0" y="219075"/>
              <a:ext cx="4499906" cy="252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60"/>
                </a:lnSpc>
              </a:pPr>
              <a:r>
                <a:rPr lang="en-US" sz="7734">
                  <a:solidFill>
                    <a:srgbClr val="777F8F"/>
                  </a:solidFill>
                  <a:latin typeface="League Gothic"/>
                </a:rPr>
                <a:t>CORE</a:t>
              </a:r>
            </a:p>
            <a:p>
              <a:pPr>
                <a:lnSpc>
                  <a:spcPts val="6960"/>
                </a:lnSpc>
              </a:pPr>
              <a:r>
                <a:rPr lang="en-US" sz="7734">
                  <a:solidFill>
                    <a:srgbClr val="777F8F"/>
                  </a:solidFill>
                  <a:latin typeface="League Gothic"/>
                </a:rPr>
                <a:t>TEAM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7228" y="2778857"/>
              <a:ext cx="4499906" cy="233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8"/>
                </a:lnSpc>
              </a:pPr>
              <a:r>
                <a:rPr lang="en-US" sz="1288" spc="451">
                  <a:solidFill>
                    <a:srgbClr val="575757"/>
                  </a:solidFill>
                  <a:latin typeface="Assistant Regular"/>
                </a:rPr>
                <a:t>GET TO KNOW US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20176" y="1184856"/>
            <a:ext cx="5233424" cy="4945487"/>
            <a:chOff x="0" y="0"/>
            <a:chExt cx="2945921" cy="2783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5921" cy="2783840"/>
            </a:xfrm>
            <a:custGeom>
              <a:avLst/>
              <a:gdLst/>
              <a:ahLst/>
              <a:cxnLst/>
              <a:rect l="l" t="t" r="r" b="b"/>
              <a:pathLst>
                <a:path w="2945921" h="2783840">
                  <a:moveTo>
                    <a:pt x="0" y="0"/>
                  </a:moveTo>
                  <a:lnTo>
                    <a:pt x="2945921" y="0"/>
                  </a:lnTo>
                  <a:lnTo>
                    <a:pt x="294592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477931" y="1804670"/>
            <a:ext cx="2764313" cy="818420"/>
            <a:chOff x="0" y="9525"/>
            <a:chExt cx="3685750" cy="109122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525"/>
              <a:ext cx="368575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lang="en-US" sz="1382" dirty="0">
                  <a:solidFill>
                    <a:srgbClr val="777F8F"/>
                  </a:solidFill>
                  <a:latin typeface="Assistant Bold"/>
                </a:rPr>
                <a:t>XXXXXXXXXXX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41536"/>
              <a:ext cx="3685750" cy="25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2"/>
                </a:lnSpc>
              </a:pPr>
              <a:r>
                <a:rPr lang="en-US" sz="1201" spc="36" dirty="0">
                  <a:solidFill>
                    <a:srgbClr val="575757"/>
                  </a:solidFill>
                  <a:latin typeface="Assistant Regular"/>
                </a:rPr>
                <a:t>Highlight credential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30145"/>
              <a:ext cx="3685750" cy="234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2"/>
                </a:lnSpc>
              </a:pPr>
              <a:r>
                <a:rPr lang="en-US" sz="1201" spc="36">
                  <a:solidFill>
                    <a:srgbClr val="575757"/>
                  </a:solidFill>
                  <a:latin typeface="Assistant Regular"/>
                </a:rPr>
                <a:t>HEAD OF MARKETING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477931" y="3154798"/>
            <a:ext cx="2764313" cy="818420"/>
            <a:chOff x="0" y="9525"/>
            <a:chExt cx="3685750" cy="109122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9525"/>
              <a:ext cx="368575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lang="en-US" sz="1382" dirty="0">
                  <a:solidFill>
                    <a:srgbClr val="777F8F"/>
                  </a:solidFill>
                  <a:latin typeface="Assistant Bold"/>
                </a:rPr>
                <a:t>XXXXXXXXXXX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41536"/>
              <a:ext cx="3685750" cy="25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2"/>
                </a:lnSpc>
              </a:pPr>
              <a:r>
                <a:rPr lang="en-US" sz="1201" spc="36" dirty="0">
                  <a:solidFill>
                    <a:srgbClr val="575757"/>
                  </a:solidFill>
                  <a:latin typeface="Assistant Regular"/>
                </a:rPr>
                <a:t>Highlight credential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30145"/>
              <a:ext cx="3685750" cy="234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2"/>
                </a:lnSpc>
              </a:pPr>
              <a:r>
                <a:rPr lang="en-US" sz="1201" spc="36" dirty="0">
                  <a:solidFill>
                    <a:srgbClr val="575757"/>
                  </a:solidFill>
                  <a:latin typeface="Assistant Regular"/>
                </a:rPr>
                <a:t>SOCIAL MEDIA STRATEGIST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477931" y="4507190"/>
            <a:ext cx="2764313" cy="818420"/>
            <a:chOff x="0" y="9525"/>
            <a:chExt cx="3685750" cy="109122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9525"/>
              <a:ext cx="368575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0"/>
                </a:lnSpc>
              </a:pPr>
              <a:r>
                <a:rPr lang="en-US" sz="1382" dirty="0">
                  <a:solidFill>
                    <a:srgbClr val="777F8F"/>
                  </a:solidFill>
                  <a:latin typeface="Assistant Bold"/>
                </a:rPr>
                <a:t>XXXXXXXXXXXXX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841536"/>
              <a:ext cx="3685750" cy="25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2"/>
                </a:lnSpc>
              </a:pPr>
              <a:r>
                <a:rPr lang="en-US" sz="1201" spc="36" dirty="0">
                  <a:solidFill>
                    <a:srgbClr val="575757"/>
                  </a:solidFill>
                  <a:latin typeface="Assistant Regular"/>
                </a:rPr>
                <a:t>Highlight credential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30145"/>
              <a:ext cx="3685750" cy="234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2"/>
                </a:lnSpc>
              </a:pPr>
              <a:r>
                <a:rPr lang="en-US" sz="1201" spc="36">
                  <a:solidFill>
                    <a:srgbClr val="575757"/>
                  </a:solidFill>
                  <a:latin typeface="Assistant Regular"/>
                </a:rPr>
                <a:t>MARKETING ASSISTANT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0" y="5699825"/>
            <a:ext cx="4278879" cy="430519"/>
            <a:chOff x="0" y="0"/>
            <a:chExt cx="5705172" cy="574025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5705172" cy="574025"/>
              <a:chOff x="0" y="0"/>
              <a:chExt cx="2408603" cy="242341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408603" cy="242341"/>
              </a:xfrm>
              <a:custGeom>
                <a:avLst/>
                <a:gdLst/>
                <a:ahLst/>
                <a:cxnLst/>
                <a:rect l="l" t="t" r="r" b="b"/>
                <a:pathLst>
                  <a:path w="2408603" h="242341">
                    <a:moveTo>
                      <a:pt x="0" y="0"/>
                    </a:moveTo>
                    <a:lnTo>
                      <a:pt x="2408603" y="0"/>
                    </a:lnTo>
                    <a:lnTo>
                      <a:pt x="2408603" y="242341"/>
                    </a:lnTo>
                    <a:lnTo>
                      <a:pt x="0" y="242341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212513" y="160697"/>
              <a:ext cx="5280146" cy="274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2"/>
                </a:lnSpc>
              </a:pPr>
              <a:r>
                <a:rPr lang="en-US" sz="1502" spc="752">
                  <a:solidFill>
                    <a:srgbClr val="FFFFFF"/>
                  </a:solidFill>
                  <a:latin typeface="Assistant Regular"/>
                </a:rPr>
                <a:t>COMPANY WEBSITE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E692EB4D-354D-4BF3-A18C-BCC8FA63CC12}"/>
              </a:ext>
            </a:extLst>
          </p:cNvPr>
          <p:cNvSpPr/>
          <p:nvPr/>
        </p:nvSpPr>
        <p:spPr>
          <a:xfrm>
            <a:off x="5112895" y="1804670"/>
            <a:ext cx="990600" cy="10147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16B5A7E-E527-46F3-B8B6-AAB83E55B3B3}"/>
              </a:ext>
            </a:extLst>
          </p:cNvPr>
          <p:cNvSpPr/>
          <p:nvPr/>
        </p:nvSpPr>
        <p:spPr>
          <a:xfrm>
            <a:off x="5140377" y="3063921"/>
            <a:ext cx="990600" cy="10147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575C616-47EB-41E5-9E79-8FDDD909DD14}"/>
              </a:ext>
            </a:extLst>
          </p:cNvPr>
          <p:cNvSpPr/>
          <p:nvPr/>
        </p:nvSpPr>
        <p:spPr>
          <a:xfrm>
            <a:off x="5140377" y="4328301"/>
            <a:ext cx="990600" cy="10147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5978" y="0"/>
            <a:ext cx="6417622" cy="7315200"/>
            <a:chOff x="0" y="0"/>
            <a:chExt cx="3554039" cy="40511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4039" cy="4051112"/>
            </a:xfrm>
            <a:custGeom>
              <a:avLst/>
              <a:gdLst/>
              <a:ahLst/>
              <a:cxnLst/>
              <a:rect l="l" t="t" r="r" b="b"/>
              <a:pathLst>
                <a:path w="3554039" h="4051112">
                  <a:moveTo>
                    <a:pt x="0" y="0"/>
                  </a:moveTo>
                  <a:lnTo>
                    <a:pt x="3554039" y="0"/>
                  </a:lnTo>
                  <a:lnTo>
                    <a:pt x="3554039" y="4051112"/>
                  </a:lnTo>
                  <a:lnTo>
                    <a:pt x="0" y="40511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085583" y="1275749"/>
            <a:ext cx="2592536" cy="4763703"/>
            <a:chOff x="0" y="0"/>
            <a:chExt cx="1890725" cy="34741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90725" cy="3474147"/>
            </a:xfrm>
            <a:custGeom>
              <a:avLst/>
              <a:gdLst/>
              <a:ahLst/>
              <a:cxnLst/>
              <a:rect l="l" t="t" r="r" b="b"/>
              <a:pathLst>
                <a:path w="1890725" h="3474147">
                  <a:moveTo>
                    <a:pt x="0" y="0"/>
                  </a:moveTo>
                  <a:lnTo>
                    <a:pt x="1890725" y="0"/>
                  </a:lnTo>
                  <a:lnTo>
                    <a:pt x="1890725" y="3474147"/>
                  </a:lnTo>
                  <a:lnTo>
                    <a:pt x="0" y="3474147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01609" y="2906036"/>
            <a:ext cx="3451213" cy="1402847"/>
            <a:chOff x="0" y="0"/>
            <a:chExt cx="4601617" cy="1870462"/>
          </a:xfrm>
        </p:grpSpPr>
        <p:sp>
          <p:nvSpPr>
            <p:cNvPr id="7" name="TextBox 7"/>
            <p:cNvSpPr txBox="1"/>
            <p:nvPr/>
          </p:nvSpPr>
          <p:spPr>
            <a:xfrm>
              <a:off x="0" y="219075"/>
              <a:ext cx="4573941" cy="1378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75"/>
                </a:lnSpc>
              </a:pPr>
              <a:r>
                <a:rPr lang="en-US" sz="7861">
                  <a:solidFill>
                    <a:srgbClr val="F7E8DB"/>
                  </a:solidFill>
                  <a:latin typeface="League Gothic"/>
                </a:rPr>
                <a:t>CONTACT US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676" y="1623419"/>
              <a:ext cx="4573941" cy="247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09"/>
                </a:lnSpc>
              </a:pPr>
              <a:r>
                <a:rPr lang="en-US" sz="1309" spc="458">
                  <a:solidFill>
                    <a:srgbClr val="FFFFFF"/>
                  </a:solidFill>
                  <a:latin typeface="Assistant Regular"/>
                </a:rPr>
                <a:t>FOR INQUIRIES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784773" y="2166016"/>
            <a:ext cx="3195524" cy="2983169"/>
            <a:chOff x="0" y="0"/>
            <a:chExt cx="4260699" cy="397755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57125"/>
              <a:ext cx="4260699" cy="29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527" dirty="0">
                  <a:solidFill>
                    <a:srgbClr val="777F8F"/>
                  </a:solidFill>
                  <a:latin typeface="Assistant Bold"/>
                </a:rPr>
                <a:t>hello@xyz.com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4260699" cy="291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527" spc="45">
                  <a:solidFill>
                    <a:srgbClr val="575757"/>
                  </a:solidFill>
                  <a:latin typeface="Assistant Regular"/>
                </a:rPr>
                <a:t>E-MAIL: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66853"/>
              <a:ext cx="4260699" cy="29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527" dirty="0">
                  <a:solidFill>
                    <a:srgbClr val="777F8F"/>
                  </a:solidFill>
                  <a:latin typeface="Assistant Bold"/>
                </a:rPr>
                <a:t>(123) 456 7890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128778"/>
              <a:ext cx="4260699" cy="291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527" spc="45">
                  <a:solidFill>
                    <a:srgbClr val="575757"/>
                  </a:solidFill>
                  <a:latin typeface="Assistant Regular"/>
                </a:rPr>
                <a:t>PHONE: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576581"/>
              <a:ext cx="4260699" cy="29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527">
                  <a:solidFill>
                    <a:srgbClr val="777F8F"/>
                  </a:solidFill>
                  <a:latin typeface="Assistant Bold"/>
                </a:rPr>
                <a:t>123 Anywhere St., Any City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238506"/>
              <a:ext cx="4260699" cy="291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527" spc="45">
                  <a:solidFill>
                    <a:srgbClr val="575757"/>
                  </a:solidFill>
                  <a:latin typeface="Assistant Regular"/>
                </a:rPr>
                <a:t>ADDRESS: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686309"/>
              <a:ext cx="4260699" cy="29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527" dirty="0">
                  <a:solidFill>
                    <a:srgbClr val="777F8F"/>
                  </a:solidFill>
                  <a:latin typeface="Assistant Bold"/>
                </a:rPr>
                <a:t>www.xyz.com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348234"/>
              <a:ext cx="4260699" cy="291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527" spc="45">
                  <a:solidFill>
                    <a:srgbClr val="575757"/>
                  </a:solidFill>
                  <a:latin typeface="Assistant Regular"/>
                </a:rPr>
                <a:t>WEB: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12298" y="1229174"/>
            <a:ext cx="3892219" cy="4916815"/>
            <a:chOff x="0" y="0"/>
            <a:chExt cx="2809995" cy="3549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9995" cy="3549703"/>
            </a:xfrm>
            <a:custGeom>
              <a:avLst/>
              <a:gdLst/>
              <a:ahLst/>
              <a:cxnLst/>
              <a:rect l="l" t="t" r="r" b="b"/>
              <a:pathLst>
                <a:path w="2809995" h="3549703">
                  <a:moveTo>
                    <a:pt x="0" y="0"/>
                  </a:moveTo>
                  <a:lnTo>
                    <a:pt x="2809995" y="0"/>
                  </a:lnTo>
                  <a:lnTo>
                    <a:pt x="2809995" y="3549703"/>
                  </a:lnTo>
                  <a:lnTo>
                    <a:pt x="0" y="3549703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5802807"/>
            <a:ext cx="4916815" cy="1512393"/>
            <a:chOff x="0" y="0"/>
            <a:chExt cx="3549704" cy="10918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49703" cy="1091875"/>
            </a:xfrm>
            <a:custGeom>
              <a:avLst/>
              <a:gdLst/>
              <a:ahLst/>
              <a:cxnLst/>
              <a:rect l="l" t="t" r="r" b="b"/>
              <a:pathLst>
                <a:path w="3549703" h="1091875">
                  <a:moveTo>
                    <a:pt x="0" y="0"/>
                  </a:moveTo>
                  <a:lnTo>
                    <a:pt x="3549703" y="0"/>
                  </a:lnTo>
                  <a:lnTo>
                    <a:pt x="3549703" y="1091875"/>
                  </a:lnTo>
                  <a:lnTo>
                    <a:pt x="0" y="1091875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4916815" cy="1512393"/>
            <a:chOff x="0" y="0"/>
            <a:chExt cx="3549704" cy="10918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49703" cy="1091875"/>
            </a:xfrm>
            <a:custGeom>
              <a:avLst/>
              <a:gdLst/>
              <a:ahLst/>
              <a:cxnLst/>
              <a:rect l="l" t="t" r="r" b="b"/>
              <a:pathLst>
                <a:path w="3549703" h="1091875">
                  <a:moveTo>
                    <a:pt x="0" y="0"/>
                  </a:moveTo>
                  <a:lnTo>
                    <a:pt x="3549703" y="0"/>
                  </a:lnTo>
                  <a:lnTo>
                    <a:pt x="3549703" y="1091875"/>
                  </a:lnTo>
                  <a:lnTo>
                    <a:pt x="0" y="1091875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7674071" y="3524180"/>
            <a:ext cx="3892219" cy="266839"/>
            <a:chOff x="0" y="0"/>
            <a:chExt cx="2222965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22965" cy="152400"/>
            </a:xfrm>
            <a:custGeom>
              <a:avLst/>
              <a:gdLst/>
              <a:ahLst/>
              <a:cxnLst/>
              <a:rect l="l" t="t" r="r" b="b"/>
              <a:pathLst>
                <a:path w="2222965" h="152400">
                  <a:moveTo>
                    <a:pt x="0" y="0"/>
                  </a:moveTo>
                  <a:lnTo>
                    <a:pt x="2222965" y="0"/>
                  </a:lnTo>
                  <a:lnTo>
                    <a:pt x="222296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440321" y="385912"/>
            <a:ext cx="3189311" cy="120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9683" lvl="1" indent="-159842">
              <a:lnSpc>
                <a:spcPts val="2369"/>
              </a:lnSpc>
              <a:buFont typeface="Arial"/>
              <a:buChar char="•"/>
            </a:pPr>
            <a:r>
              <a:rPr lang="en-US" sz="1480" spc="44" dirty="0">
                <a:solidFill>
                  <a:srgbClr val="575757"/>
                </a:solidFill>
                <a:latin typeface="Assistant Regular"/>
              </a:rPr>
              <a:t>Show market research data</a:t>
            </a:r>
          </a:p>
          <a:p>
            <a:pPr marL="319683" lvl="1" indent="-159842">
              <a:lnSpc>
                <a:spcPts val="2369"/>
              </a:lnSpc>
              <a:buFont typeface="Arial"/>
              <a:buChar char="•"/>
            </a:pPr>
            <a:r>
              <a:rPr lang="en-US" sz="1480" spc="44" dirty="0">
                <a:solidFill>
                  <a:srgbClr val="575757"/>
                </a:solidFill>
                <a:latin typeface="Assistant Regular"/>
              </a:rPr>
              <a:t>Use charts and graphs to illustrate key data points</a:t>
            </a:r>
          </a:p>
          <a:p>
            <a:pPr>
              <a:lnSpc>
                <a:spcPts val="2369"/>
              </a:lnSpc>
            </a:pPr>
            <a:endParaRPr lang="en-US" sz="1480" spc="44" dirty="0">
              <a:solidFill>
                <a:srgbClr val="575757"/>
              </a:solidFill>
              <a:latin typeface="Assistant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06582" y="2567217"/>
            <a:ext cx="3729409" cy="211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98"/>
              </a:lnSpc>
            </a:pPr>
            <a:r>
              <a:rPr lang="en-US" sz="8887" dirty="0">
                <a:solidFill>
                  <a:srgbClr val="FFFFFF"/>
                </a:solidFill>
                <a:latin typeface="League Gothic"/>
              </a:rPr>
              <a:t>MARKET SIZE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3507" y="988000"/>
            <a:ext cx="3640631" cy="18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0"/>
              </a:lnSpc>
            </a:pPr>
            <a:r>
              <a:rPr lang="en-US" sz="1480" spc="518">
                <a:solidFill>
                  <a:srgbClr val="777F8F"/>
                </a:solidFill>
                <a:latin typeface="Assistant Regular"/>
              </a:rPr>
              <a:t>COMPANY NAME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3507" y="6179621"/>
            <a:ext cx="3640631" cy="18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0"/>
              </a:lnSpc>
            </a:pPr>
            <a:r>
              <a:rPr lang="en-US" sz="1480" spc="518">
                <a:solidFill>
                  <a:srgbClr val="777F8F"/>
                </a:solidFill>
                <a:latin typeface="Assistant Regular"/>
              </a:rPr>
              <a:t>COMPANY WEBSITE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CE6AA0D3-5BFA-4EEC-8663-622C58AB7910}"/>
              </a:ext>
            </a:extLst>
          </p:cNvPr>
          <p:cNvGrpSpPr/>
          <p:nvPr/>
        </p:nvGrpSpPr>
        <p:grpSpPr>
          <a:xfrm>
            <a:off x="5985746" y="2210238"/>
            <a:ext cx="2658909" cy="2893420"/>
            <a:chOff x="0" y="0"/>
            <a:chExt cx="3545212" cy="3857894"/>
          </a:xfrm>
        </p:grpSpPr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53410A8D-4E77-40E3-8BA9-622718FA9ED2}"/>
                </a:ext>
              </a:extLst>
            </p:cNvPr>
            <p:cNvSpPr txBox="1"/>
            <p:nvPr/>
          </p:nvSpPr>
          <p:spPr>
            <a:xfrm>
              <a:off x="429445" y="3641175"/>
              <a:ext cx="433730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1</a:t>
              </a: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76036A1C-735F-4B92-A0B4-C75BC235FD6C}"/>
                </a:ext>
              </a:extLst>
            </p:cNvPr>
            <p:cNvSpPr txBox="1"/>
            <p:nvPr/>
          </p:nvSpPr>
          <p:spPr>
            <a:xfrm>
              <a:off x="1269671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2</a:t>
              </a:r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E35D4F16-C2B4-40EF-80B5-CD8CBF48F6A1}"/>
                </a:ext>
              </a:extLst>
            </p:cNvPr>
            <p:cNvSpPr txBox="1"/>
            <p:nvPr/>
          </p:nvSpPr>
          <p:spPr>
            <a:xfrm>
              <a:off x="2113482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3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D20D61C3-FA3A-4481-9E90-9DF9D2F50B06}"/>
                </a:ext>
              </a:extLst>
            </p:cNvPr>
            <p:cNvSpPr txBox="1"/>
            <p:nvPr/>
          </p:nvSpPr>
          <p:spPr>
            <a:xfrm>
              <a:off x="2957294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4</a:t>
              </a:r>
            </a:p>
          </p:txBody>
        </p: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79CF4D7C-2B86-465F-99EF-43C15BC816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8844" y="94072"/>
              <a:ext cx="3266368" cy="3495829"/>
              <a:chOff x="0" y="0"/>
              <a:chExt cx="9611776" cy="10287000"/>
            </a:xfrm>
          </p:grpSpPr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647646C6-B1CD-4131-A083-4F37AFE27E99}"/>
                  </a:ext>
                </a:extLst>
              </p:cNvPr>
              <p:cNvSpPr/>
              <p:nvPr/>
            </p:nvSpPr>
            <p:spPr>
              <a:xfrm>
                <a:off x="0" y="-63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04C65413-208D-45AA-B526-39EDB1AB7719}"/>
                  </a:ext>
                </a:extLst>
              </p:cNvPr>
              <p:cNvSpPr/>
              <p:nvPr/>
            </p:nvSpPr>
            <p:spPr>
              <a:xfrm>
                <a:off x="0" y="256540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0107D40F-820F-4533-B2D2-B644B3A683DC}"/>
                  </a:ext>
                </a:extLst>
              </p:cNvPr>
              <p:cNvSpPr/>
              <p:nvPr/>
            </p:nvSpPr>
            <p:spPr>
              <a:xfrm>
                <a:off x="0" y="51371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C679DA9A-6E65-4150-B0F1-0099433901C2}"/>
                  </a:ext>
                </a:extLst>
              </p:cNvPr>
              <p:cNvSpPr/>
              <p:nvPr/>
            </p:nvSpPr>
            <p:spPr>
              <a:xfrm>
                <a:off x="0" y="770890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5F371A8F-18E6-46AD-811E-6A8FF41F6653}"/>
                  </a:ext>
                </a:extLst>
              </p:cNvPr>
              <p:cNvSpPr/>
              <p:nvPr/>
            </p:nvSpPr>
            <p:spPr>
              <a:xfrm>
                <a:off x="0" y="102806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8F2F2325-493C-44C3-B264-35EEB3E829AF}"/>
                </a:ext>
              </a:extLst>
            </p:cNvPr>
            <p:cNvSpPr txBox="1"/>
            <p:nvPr/>
          </p:nvSpPr>
          <p:spPr>
            <a:xfrm>
              <a:off x="0" y="-28575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40 </a:t>
              </a:r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D5A008EB-C8B9-433D-99CA-61E66E5BDBEC}"/>
                </a:ext>
              </a:extLst>
            </p:cNvPr>
            <p:cNvSpPr txBox="1"/>
            <p:nvPr/>
          </p:nvSpPr>
          <p:spPr>
            <a:xfrm>
              <a:off x="0" y="845382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30 </a:t>
              </a: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A7E1B27B-2736-41DD-A123-CD0BD6732CB6}"/>
                </a:ext>
              </a:extLst>
            </p:cNvPr>
            <p:cNvSpPr txBox="1"/>
            <p:nvPr/>
          </p:nvSpPr>
          <p:spPr>
            <a:xfrm>
              <a:off x="0" y="1719340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20 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C78D2D09-7BFB-4BA9-B5E3-5A4AF42D6877}"/>
                </a:ext>
              </a:extLst>
            </p:cNvPr>
            <p:cNvSpPr txBox="1"/>
            <p:nvPr/>
          </p:nvSpPr>
          <p:spPr>
            <a:xfrm>
              <a:off x="7173" y="2593297"/>
              <a:ext cx="19182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10 </a:t>
              </a: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E0A25F4E-A9CE-435E-8AC9-46843F72A8A3}"/>
                </a:ext>
              </a:extLst>
            </p:cNvPr>
            <p:cNvSpPr txBox="1"/>
            <p:nvPr/>
          </p:nvSpPr>
          <p:spPr>
            <a:xfrm>
              <a:off x="83497" y="3467254"/>
              <a:ext cx="115498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0 </a:t>
              </a:r>
            </a:p>
          </p:txBody>
        </p: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717BCD22-A511-4B27-B784-5C79F4AFDF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8844" y="94072"/>
              <a:ext cx="3266368" cy="3495829"/>
              <a:chOff x="0" y="0"/>
              <a:chExt cx="9611776" cy="10287000"/>
            </a:xfrm>
          </p:grpSpPr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862FC1C8-3A6D-4A32-81A0-8CB0E2C51D04}"/>
                  </a:ext>
                </a:extLst>
              </p:cNvPr>
              <p:cNvSpPr/>
              <p:nvPr/>
            </p:nvSpPr>
            <p:spPr>
              <a:xfrm>
                <a:off x="0" y="7708900"/>
                <a:ext cx="2162650" cy="2578100"/>
              </a:xfrm>
              <a:custGeom>
                <a:avLst/>
                <a:gdLst/>
                <a:ahLst/>
                <a:cxnLst/>
                <a:rect l="l" t="t" r="r" b="b"/>
                <a:pathLst>
                  <a:path w="2162650" h="2578100">
                    <a:moveTo>
                      <a:pt x="0" y="257810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90" y="0"/>
                      <a:pt x="2162650" y="77460"/>
                      <a:pt x="2162650" y="173012"/>
                    </a:cubicBezTo>
                    <a:lnTo>
                      <a:pt x="2162650" y="257810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7FB7CBC6-C16E-47B9-A51B-C9CAA719EF84}"/>
                  </a:ext>
                </a:extLst>
              </p:cNvPr>
              <p:cNvSpPr/>
              <p:nvPr/>
            </p:nvSpPr>
            <p:spPr>
              <a:xfrm>
                <a:off x="2483042" y="5137150"/>
                <a:ext cx="2162650" cy="5149850"/>
              </a:xfrm>
              <a:custGeom>
                <a:avLst/>
                <a:gdLst/>
                <a:ahLst/>
                <a:cxnLst/>
                <a:rect l="l" t="t" r="r" b="b"/>
                <a:pathLst>
                  <a:path w="2162650" h="5149850">
                    <a:moveTo>
                      <a:pt x="0" y="514985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90" y="0"/>
                      <a:pt x="2162650" y="77460"/>
                      <a:pt x="2162650" y="173012"/>
                    </a:cubicBezTo>
                    <a:lnTo>
                      <a:pt x="2162650" y="514985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53F9E04E-8112-4CEA-B012-ADE6BDE44E82}"/>
                  </a:ext>
                </a:extLst>
              </p:cNvPr>
              <p:cNvSpPr/>
              <p:nvPr/>
            </p:nvSpPr>
            <p:spPr>
              <a:xfrm>
                <a:off x="4966084" y="2565400"/>
                <a:ext cx="2162649" cy="7721600"/>
              </a:xfrm>
              <a:custGeom>
                <a:avLst/>
                <a:gdLst/>
                <a:ahLst/>
                <a:cxnLst/>
                <a:rect l="l" t="t" r="r" b="b"/>
                <a:pathLst>
                  <a:path w="2162649" h="7721600">
                    <a:moveTo>
                      <a:pt x="0" y="772160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89" y="0"/>
                      <a:pt x="2162650" y="77460"/>
                      <a:pt x="2162650" y="173012"/>
                    </a:cubicBezTo>
                    <a:lnTo>
                      <a:pt x="2162650" y="772160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8A3CE73-830F-4AEA-93CA-A43C4C657951}"/>
                  </a:ext>
                </a:extLst>
              </p:cNvPr>
              <p:cNvSpPr/>
              <p:nvPr/>
            </p:nvSpPr>
            <p:spPr>
              <a:xfrm>
                <a:off x="7449127" y="-6350"/>
                <a:ext cx="2162649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2162649" h="10293350">
                    <a:moveTo>
                      <a:pt x="0" y="1029335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7" y="0"/>
                    </a:lnTo>
                    <a:cubicBezTo>
                      <a:pt x="2085189" y="0"/>
                      <a:pt x="2162649" y="77460"/>
                      <a:pt x="2162649" y="173012"/>
                    </a:cubicBezTo>
                    <a:lnTo>
                      <a:pt x="2162649" y="1029335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52499" y="52499"/>
            <a:ext cx="4445237" cy="4340240"/>
            <a:chOff x="0" y="0"/>
            <a:chExt cx="3363501" cy="32840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3501" cy="3284055"/>
            </a:xfrm>
            <a:custGeom>
              <a:avLst/>
              <a:gdLst/>
              <a:ahLst/>
              <a:cxnLst/>
              <a:rect l="l" t="t" r="r" b="b"/>
              <a:pathLst>
                <a:path w="3363501" h="3284055">
                  <a:moveTo>
                    <a:pt x="0" y="0"/>
                  </a:moveTo>
                  <a:lnTo>
                    <a:pt x="3363501" y="0"/>
                  </a:lnTo>
                  <a:lnTo>
                    <a:pt x="3363501" y="3284055"/>
                  </a:lnTo>
                  <a:lnTo>
                    <a:pt x="0" y="3284055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173964" y="2365569"/>
            <a:ext cx="7579636" cy="4949631"/>
            <a:chOff x="0" y="0"/>
            <a:chExt cx="3922388" cy="25613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22388" cy="2561386"/>
            </a:xfrm>
            <a:custGeom>
              <a:avLst/>
              <a:gdLst/>
              <a:ahLst/>
              <a:cxnLst/>
              <a:rect l="l" t="t" r="r" b="b"/>
              <a:pathLst>
                <a:path w="3922388" h="2561386">
                  <a:moveTo>
                    <a:pt x="0" y="0"/>
                  </a:moveTo>
                  <a:lnTo>
                    <a:pt x="3922388" y="0"/>
                  </a:lnTo>
                  <a:lnTo>
                    <a:pt x="3922388" y="2561386"/>
                  </a:lnTo>
                  <a:lnTo>
                    <a:pt x="0" y="2561386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98563" y="2435029"/>
            <a:ext cx="5465219" cy="285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54"/>
              </a:lnSpc>
            </a:pPr>
            <a:r>
              <a:rPr lang="en-US" sz="23060" dirty="0">
                <a:solidFill>
                  <a:srgbClr val="FFFFFF"/>
                </a:solidFill>
                <a:latin typeface="League Gothic"/>
              </a:rPr>
              <a:t>VALUE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642922" y="4953000"/>
            <a:ext cx="3805878" cy="1629695"/>
            <a:chOff x="0" y="9525"/>
            <a:chExt cx="5074504" cy="2172926"/>
          </a:xfrm>
        </p:grpSpPr>
        <p:sp>
          <p:nvSpPr>
            <p:cNvPr id="8" name="TextBox 8"/>
            <p:cNvSpPr txBox="1"/>
            <p:nvPr/>
          </p:nvSpPr>
          <p:spPr>
            <a:xfrm>
              <a:off x="0" y="9525"/>
              <a:ext cx="5074504" cy="1115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0"/>
                </a:lnSpc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A message which conveys the values and priorities of the company, organization or team it represents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en-US" sz="1808" spc="54" dirty="0">
                <a:solidFill>
                  <a:schemeClr val="bg1">
                    <a:lumMod val="50000"/>
                  </a:schemeClr>
                </a:solidFill>
                <a:latin typeface="Assistant Regular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39392"/>
              <a:ext cx="5074504" cy="243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2"/>
                </a:lnSpc>
              </a:pPr>
              <a:r>
                <a:rPr lang="en-US" sz="1412" dirty="0">
                  <a:solidFill>
                    <a:srgbClr val="777F8F"/>
                  </a:solidFill>
                  <a:latin typeface="Assistant Regular"/>
                </a:rPr>
                <a:t>Team [Company Name]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6883745"/>
            <a:ext cx="4340240" cy="431455"/>
            <a:chOff x="0" y="0"/>
            <a:chExt cx="5786986" cy="575274"/>
          </a:xfrm>
        </p:grpSpPr>
        <p:grpSp>
          <p:nvGrpSpPr>
            <p:cNvPr id="11" name="Group 11"/>
            <p:cNvGrpSpPr/>
            <p:nvPr/>
          </p:nvGrpSpPr>
          <p:grpSpPr>
            <a:xfrm rot="-10800000">
              <a:off x="0" y="0"/>
              <a:ext cx="5786986" cy="575274"/>
              <a:chOff x="0" y="0"/>
              <a:chExt cx="2597990" cy="25826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597990" cy="258261"/>
              </a:xfrm>
              <a:custGeom>
                <a:avLst/>
                <a:gdLst/>
                <a:ahLst/>
                <a:cxnLst/>
                <a:rect l="l" t="t" r="r" b="b"/>
                <a:pathLst>
                  <a:path w="2597990" h="258261">
                    <a:moveTo>
                      <a:pt x="0" y="0"/>
                    </a:moveTo>
                    <a:lnTo>
                      <a:pt x="2597990" y="0"/>
                    </a:lnTo>
                    <a:lnTo>
                      <a:pt x="2597990" y="258261"/>
                    </a:lnTo>
                    <a:lnTo>
                      <a:pt x="0" y="258261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187580"/>
              <a:ext cx="5786986" cy="243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2"/>
                </a:lnSpc>
              </a:pPr>
              <a:r>
                <a:rPr lang="en-US" sz="1412" spc="621" dirty="0">
                  <a:solidFill>
                    <a:srgbClr val="FFFFFF"/>
                  </a:solidFill>
                  <a:latin typeface="Assistant Regular"/>
                </a:rPr>
                <a:t>COMPANY WEBSITE</a:t>
              </a: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17C324EB-2BF5-4685-96C9-CC96D396123C}"/>
              </a:ext>
            </a:extLst>
          </p:cNvPr>
          <p:cNvGrpSpPr/>
          <p:nvPr/>
        </p:nvGrpSpPr>
        <p:grpSpPr>
          <a:xfrm>
            <a:off x="4703432" y="157009"/>
            <a:ext cx="4745368" cy="1900391"/>
            <a:chOff x="0" y="0"/>
            <a:chExt cx="3124650" cy="6747478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2A2BF69D-EB8A-4844-B2C7-BD974D80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1439" t="2562" r="41439" b="2562"/>
            <a:stretch>
              <a:fillRect/>
            </a:stretch>
          </p:blipFill>
          <p:spPr>
            <a:xfrm>
              <a:off x="0" y="0"/>
              <a:ext cx="3124650" cy="67474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0306" y="0"/>
            <a:ext cx="4273294" cy="3687461"/>
            <a:chOff x="0" y="0"/>
            <a:chExt cx="2880038" cy="24852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0038" cy="2485209"/>
            </a:xfrm>
            <a:custGeom>
              <a:avLst/>
              <a:gdLst/>
              <a:ahLst/>
              <a:cxnLst/>
              <a:rect l="l" t="t" r="r" b="b"/>
              <a:pathLst>
                <a:path w="2880038" h="2485209">
                  <a:moveTo>
                    <a:pt x="0" y="0"/>
                  </a:moveTo>
                  <a:lnTo>
                    <a:pt x="2880038" y="0"/>
                  </a:lnTo>
                  <a:lnTo>
                    <a:pt x="2880038" y="2485209"/>
                  </a:lnTo>
                  <a:lnTo>
                    <a:pt x="0" y="24852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43808" y="1024141"/>
            <a:ext cx="4979302" cy="5266918"/>
            <a:chOff x="0" y="0"/>
            <a:chExt cx="3355861" cy="35497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55861" cy="3549703"/>
            </a:xfrm>
            <a:custGeom>
              <a:avLst/>
              <a:gdLst/>
              <a:ahLst/>
              <a:cxnLst/>
              <a:rect l="l" t="t" r="r" b="b"/>
              <a:pathLst>
                <a:path w="3355861" h="3549703">
                  <a:moveTo>
                    <a:pt x="0" y="0"/>
                  </a:moveTo>
                  <a:lnTo>
                    <a:pt x="3355861" y="0"/>
                  </a:lnTo>
                  <a:lnTo>
                    <a:pt x="3355861" y="3549703"/>
                  </a:lnTo>
                  <a:lnTo>
                    <a:pt x="0" y="3549703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6349822"/>
            <a:ext cx="5266918" cy="965378"/>
            <a:chOff x="0" y="0"/>
            <a:chExt cx="3549704" cy="6506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49703" cy="650628"/>
            </a:xfrm>
            <a:custGeom>
              <a:avLst/>
              <a:gdLst/>
              <a:ahLst/>
              <a:cxnLst/>
              <a:rect l="l" t="t" r="r" b="b"/>
              <a:pathLst>
                <a:path w="3549703" h="650628">
                  <a:moveTo>
                    <a:pt x="0" y="0"/>
                  </a:moveTo>
                  <a:lnTo>
                    <a:pt x="3549703" y="0"/>
                  </a:lnTo>
                  <a:lnTo>
                    <a:pt x="3549703" y="650628"/>
                  </a:lnTo>
                  <a:lnTo>
                    <a:pt x="0" y="65062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480306" y="3894567"/>
            <a:ext cx="4273294" cy="3420633"/>
            <a:chOff x="0" y="0"/>
            <a:chExt cx="2880038" cy="23053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80038" cy="2305377"/>
            </a:xfrm>
            <a:custGeom>
              <a:avLst/>
              <a:gdLst/>
              <a:ahLst/>
              <a:cxnLst/>
              <a:rect l="l" t="t" r="r" b="b"/>
              <a:pathLst>
                <a:path w="2880038" h="2305377">
                  <a:moveTo>
                    <a:pt x="0" y="0"/>
                  </a:moveTo>
                  <a:lnTo>
                    <a:pt x="2880038" y="0"/>
                  </a:lnTo>
                  <a:lnTo>
                    <a:pt x="2880038" y="2305377"/>
                  </a:lnTo>
                  <a:lnTo>
                    <a:pt x="0" y="230537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5266918" cy="965378"/>
            <a:chOff x="0" y="0"/>
            <a:chExt cx="3549704" cy="6506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49703" cy="650628"/>
            </a:xfrm>
            <a:custGeom>
              <a:avLst/>
              <a:gdLst/>
              <a:ahLst/>
              <a:cxnLst/>
              <a:rect l="l" t="t" r="r" b="b"/>
              <a:pathLst>
                <a:path w="3549703" h="650628">
                  <a:moveTo>
                    <a:pt x="0" y="0"/>
                  </a:moveTo>
                  <a:lnTo>
                    <a:pt x="3549703" y="0"/>
                  </a:lnTo>
                  <a:lnTo>
                    <a:pt x="3549703" y="650628"/>
                  </a:lnTo>
                  <a:lnTo>
                    <a:pt x="0" y="65062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679822" y="4006599"/>
            <a:ext cx="3845177" cy="935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537"/>
              </a:lnSpc>
              <a:buFont typeface="+mj-lt"/>
              <a:buAutoNum type="arabicPeriod"/>
            </a:pPr>
            <a:r>
              <a:rPr lang="en-US" sz="1586" spc="47" dirty="0">
                <a:solidFill>
                  <a:srgbClr val="575757"/>
                </a:solidFill>
                <a:latin typeface="Assistant Regular"/>
              </a:rPr>
              <a:t>Describe the production process, including sourcing of chicks, feed, and equipment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38876" y="2265586"/>
            <a:ext cx="4237924" cy="2784027"/>
            <a:chOff x="0" y="0"/>
            <a:chExt cx="5650565" cy="371203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76225"/>
              <a:ext cx="5616580" cy="310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68"/>
                </a:lnSpc>
              </a:pPr>
              <a:r>
                <a:rPr lang="en-US" sz="9520">
                  <a:solidFill>
                    <a:srgbClr val="FFFFFF"/>
                  </a:solidFill>
                  <a:latin typeface="League Gothic"/>
                </a:rPr>
                <a:t>PRODUCTION PROCESS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3985" y="3430518"/>
              <a:ext cx="5616580" cy="281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6"/>
                </a:lnSpc>
              </a:pPr>
              <a:r>
                <a:rPr lang="en-US" sz="1586" spc="555">
                  <a:solidFill>
                    <a:srgbClr val="FFFFFF"/>
                  </a:solidFill>
                  <a:latin typeface="Assistant Regular"/>
                </a:rPr>
                <a:t>WHAT YOU AIM TO BE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60783" y="400932"/>
            <a:ext cx="3899864" cy="201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</a:pPr>
            <a:r>
              <a:rPr lang="en-US" sz="1586" spc="555">
                <a:solidFill>
                  <a:srgbClr val="777F8F"/>
                </a:solidFill>
                <a:latin typeface="Assistant Regular"/>
              </a:rPr>
              <a:t>COMPANY NAME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0783" y="6750754"/>
            <a:ext cx="3899864" cy="201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</a:pPr>
            <a:r>
              <a:rPr lang="en-US" sz="1586" spc="555">
                <a:solidFill>
                  <a:srgbClr val="777F8F"/>
                </a:solidFill>
                <a:latin typeface="Assistant Regular"/>
              </a:rPr>
              <a:t>COMPANY WEBSITE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CFCE52C9-1DBB-4E9D-8640-F56DA273C5F8}"/>
              </a:ext>
            </a:extLst>
          </p:cNvPr>
          <p:cNvGrpSpPr/>
          <p:nvPr/>
        </p:nvGrpSpPr>
        <p:grpSpPr>
          <a:xfrm>
            <a:off x="5715000" y="152400"/>
            <a:ext cx="3810000" cy="3348191"/>
            <a:chOff x="0" y="0"/>
            <a:chExt cx="3124650" cy="6747478"/>
          </a:xfrm>
        </p:grpSpPr>
        <p:pic>
          <p:nvPicPr>
            <p:cNvPr id="22" name="Picture 5">
              <a:extLst>
                <a:ext uri="{FF2B5EF4-FFF2-40B4-BE49-F238E27FC236}">
                  <a16:creationId xmlns:a16="http://schemas.microsoft.com/office/drawing/2014/main" id="{3918A53C-142B-44FE-8440-C78EF7BBC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1439" t="2562" r="41439" b="2562"/>
            <a:stretch>
              <a:fillRect/>
            </a:stretch>
          </p:blipFill>
          <p:spPr>
            <a:xfrm>
              <a:off x="0" y="0"/>
              <a:ext cx="3124650" cy="674747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4414A24-59A5-48FA-A9E2-55008AB0B898}"/>
              </a:ext>
            </a:extLst>
          </p:cNvPr>
          <p:cNvSpPr txBox="1"/>
          <p:nvPr/>
        </p:nvSpPr>
        <p:spPr>
          <a:xfrm>
            <a:off x="6778753" y="150332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PRODUCTION IMAGE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5400000">
            <a:off x="5471140" y="6003008"/>
            <a:ext cx="1368081" cy="240280"/>
            <a:chOff x="0" y="0"/>
            <a:chExt cx="867718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67718" cy="152400"/>
            </a:xfrm>
            <a:custGeom>
              <a:avLst/>
              <a:gdLst/>
              <a:ahLst/>
              <a:cxnLst/>
              <a:rect l="l" t="t" r="r" b="b"/>
              <a:pathLst>
                <a:path w="867718" h="152400">
                  <a:moveTo>
                    <a:pt x="0" y="0"/>
                  </a:moveTo>
                  <a:lnTo>
                    <a:pt x="867718" y="0"/>
                  </a:lnTo>
                  <a:lnTo>
                    <a:pt x="86771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048178" y="427921"/>
            <a:ext cx="3553022" cy="862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33"/>
              </a:lnSpc>
            </a:pPr>
            <a:r>
              <a:rPr lang="en-US" sz="1333" spc="39" dirty="0">
                <a:solidFill>
                  <a:srgbClr val="FFFFFF"/>
                </a:solidFill>
                <a:latin typeface="Assistant Regular"/>
              </a:rPr>
              <a:t>EXPLAIN WITH BULLETED POINTS</a:t>
            </a:r>
          </a:p>
          <a:p>
            <a:pPr>
              <a:lnSpc>
                <a:spcPts val="1733"/>
              </a:lnSpc>
            </a:pPr>
            <a:r>
              <a:rPr lang="en-US" sz="1333" spc="39" dirty="0">
                <a:solidFill>
                  <a:srgbClr val="FFFFFF"/>
                </a:solidFill>
                <a:latin typeface="Assistant Regular"/>
              </a:rPr>
              <a:t>XXXXXXX</a:t>
            </a:r>
          </a:p>
          <a:p>
            <a:pPr>
              <a:lnSpc>
                <a:spcPts val="1733"/>
              </a:lnSpc>
            </a:pPr>
            <a:r>
              <a:rPr lang="en-US" sz="1333" spc="39" dirty="0">
                <a:solidFill>
                  <a:srgbClr val="FFFFFF"/>
                </a:solidFill>
                <a:latin typeface="Assistant Regular"/>
              </a:rPr>
              <a:t>XXXXXXX</a:t>
            </a:r>
          </a:p>
          <a:p>
            <a:pPr>
              <a:lnSpc>
                <a:spcPts val="1733"/>
              </a:lnSpc>
            </a:pPr>
            <a:r>
              <a:rPr lang="en-US" sz="1333" spc="39" dirty="0">
                <a:solidFill>
                  <a:srgbClr val="FFFFFF"/>
                </a:solidFill>
                <a:latin typeface="Assistant Regular"/>
              </a:rPr>
              <a:t>XXXXXXX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81475" y="5474970"/>
            <a:ext cx="4086525" cy="153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6400" dirty="0">
                <a:solidFill>
                  <a:srgbClr val="FFFFFF"/>
                </a:solidFill>
                <a:latin typeface="League Gothic"/>
              </a:rPr>
              <a:t>OPERATIONAL PLAN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76C6-A48D-45F8-B531-5EF14A238A6D}"/>
              </a:ext>
            </a:extLst>
          </p:cNvPr>
          <p:cNvSpPr/>
          <p:nvPr/>
        </p:nvSpPr>
        <p:spPr>
          <a:xfrm>
            <a:off x="375116" y="427921"/>
            <a:ext cx="5263684" cy="6379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USE GRAPHS</a:t>
            </a:r>
            <a:endParaRPr lang="en-US" dirty="0"/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1B10EB9E-8AC1-4D56-9DE1-F79D93EF4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552293"/>
              </p:ext>
            </p:extLst>
          </p:nvPr>
        </p:nvGraphicFramePr>
        <p:xfrm>
          <a:off x="457200" y="762000"/>
          <a:ext cx="502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5400000">
            <a:off x="5777194" y="1433311"/>
            <a:ext cx="3504234" cy="4448577"/>
            <a:chOff x="0" y="0"/>
            <a:chExt cx="2809995" cy="35672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9995" cy="3567250"/>
            </a:xfrm>
            <a:custGeom>
              <a:avLst/>
              <a:gdLst/>
              <a:ahLst/>
              <a:cxnLst/>
              <a:rect l="l" t="t" r="r" b="b"/>
              <a:pathLst>
                <a:path w="2809995" h="3567250">
                  <a:moveTo>
                    <a:pt x="0" y="0"/>
                  </a:moveTo>
                  <a:lnTo>
                    <a:pt x="2809995" y="0"/>
                  </a:lnTo>
                  <a:lnTo>
                    <a:pt x="2809995" y="3567250"/>
                  </a:lnTo>
                  <a:lnTo>
                    <a:pt x="0" y="3567250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419702" y="378040"/>
            <a:ext cx="4105298" cy="516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132"/>
              </a:lnSpc>
              <a:buFont typeface="+mj-lt"/>
              <a:buAutoNum type="arabicPeriod"/>
            </a:pPr>
            <a:r>
              <a:rPr lang="en-US" sz="1333" spc="39" dirty="0">
                <a:solidFill>
                  <a:srgbClr val="575757"/>
                </a:solidFill>
                <a:latin typeface="Assistant Regular"/>
              </a:rPr>
              <a:t>Provide details on land, sheds, and equipment needed to run the farm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514621" y="2687521"/>
            <a:ext cx="4448577" cy="1940157"/>
            <a:chOff x="0" y="0"/>
            <a:chExt cx="5931436" cy="258687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80975"/>
              <a:ext cx="5895762" cy="2130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1"/>
                </a:lnSpc>
              </a:pPr>
              <a:r>
                <a:rPr lang="en-US" sz="6501">
                  <a:solidFill>
                    <a:srgbClr val="F7E8DB"/>
                  </a:solidFill>
                  <a:latin typeface="League Gothic"/>
                </a:rPr>
                <a:t>INFRASTRUCTURE REQUIREMENTS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5674" y="2337296"/>
              <a:ext cx="5895762" cy="249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3"/>
                </a:lnSpc>
              </a:pPr>
              <a:r>
                <a:rPr lang="en-US" sz="1333" spc="466">
                  <a:solidFill>
                    <a:srgbClr val="FFFFFF"/>
                  </a:solidFill>
                  <a:latin typeface="Assistant Regular"/>
                </a:rPr>
                <a:t>INNOVATION &amp; QUALITY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276902" y="5743674"/>
            <a:ext cx="4248098" cy="516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132"/>
              </a:lnSpc>
              <a:buFont typeface="+mj-lt"/>
              <a:buAutoNum type="arabicPeriod"/>
            </a:pPr>
            <a:r>
              <a:rPr lang="en-US" sz="1333" spc="39" dirty="0">
                <a:solidFill>
                  <a:srgbClr val="575757"/>
                </a:solidFill>
                <a:latin typeface="Assistant Regular"/>
              </a:rPr>
              <a:t>Include estimated costs and timelines for construction and setup</a:t>
            </a:r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0CA45B7A-FF2C-4161-9868-1B4F56514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7246"/>
              </p:ext>
            </p:extLst>
          </p:nvPr>
        </p:nvGraphicFramePr>
        <p:xfrm>
          <a:off x="228599" y="378040"/>
          <a:ext cx="4838703" cy="655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01">
                  <a:extLst>
                    <a:ext uri="{9D8B030D-6E8A-4147-A177-3AD203B41FA5}">
                      <a16:colId xmlns:a16="http://schemas.microsoft.com/office/drawing/2014/main" val="2333920651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2330232309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338289251"/>
                    </a:ext>
                  </a:extLst>
                </a:gridCol>
              </a:tblGrid>
              <a:tr h="9365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93146"/>
                  </a:ext>
                </a:extLst>
              </a:tr>
              <a:tr h="936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79202"/>
                  </a:ext>
                </a:extLst>
              </a:tr>
              <a:tr h="936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984302"/>
                  </a:ext>
                </a:extLst>
              </a:tr>
              <a:tr h="936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978404"/>
                  </a:ext>
                </a:extLst>
              </a:tr>
              <a:tr h="936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687937"/>
                  </a:ext>
                </a:extLst>
              </a:tr>
              <a:tr h="936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47359"/>
                  </a:ext>
                </a:extLst>
              </a:tr>
              <a:tr h="936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443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057975" y="2619575"/>
            <a:ext cx="7315200" cy="2076050"/>
            <a:chOff x="0" y="0"/>
            <a:chExt cx="5435630" cy="1542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5629" cy="1542629"/>
            </a:xfrm>
            <a:custGeom>
              <a:avLst/>
              <a:gdLst/>
              <a:ahLst/>
              <a:cxnLst/>
              <a:rect l="l" t="t" r="r" b="b"/>
              <a:pathLst>
                <a:path w="5435629" h="1542629">
                  <a:moveTo>
                    <a:pt x="0" y="0"/>
                  </a:moveTo>
                  <a:lnTo>
                    <a:pt x="5435629" y="0"/>
                  </a:lnTo>
                  <a:lnTo>
                    <a:pt x="5435629" y="1542629"/>
                  </a:lnTo>
                  <a:lnTo>
                    <a:pt x="0" y="1542629"/>
                  </a:lnTo>
                  <a:close/>
                </a:path>
              </a:pathLst>
            </a:custGeom>
            <a:solidFill>
              <a:srgbClr val="F7E8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601499" y="1896170"/>
            <a:ext cx="4152101" cy="3412761"/>
            <a:chOff x="0" y="0"/>
            <a:chExt cx="3085258" cy="25358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5258" cy="2535885"/>
            </a:xfrm>
            <a:custGeom>
              <a:avLst/>
              <a:gdLst/>
              <a:ahLst/>
              <a:cxnLst/>
              <a:rect l="l" t="t" r="r" b="b"/>
              <a:pathLst>
                <a:path w="3085258" h="2535885">
                  <a:moveTo>
                    <a:pt x="0" y="0"/>
                  </a:moveTo>
                  <a:lnTo>
                    <a:pt x="3085258" y="0"/>
                  </a:lnTo>
                  <a:lnTo>
                    <a:pt x="3085258" y="2535885"/>
                  </a:lnTo>
                  <a:lnTo>
                    <a:pt x="0" y="253588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01887" y="4475269"/>
            <a:ext cx="3645395" cy="85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1"/>
              </a:lnSpc>
            </a:pPr>
            <a:r>
              <a:rPr lang="en-US" sz="1438" spc="43">
                <a:solidFill>
                  <a:srgbClr val="FFFFFF"/>
                </a:solidFill>
                <a:latin typeface="Assistant Regular"/>
              </a:rPr>
              <a:t>Detail the different revenue streams for the business, such as sales of live birds and processed meat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01887" y="1680407"/>
            <a:ext cx="3645395" cy="1540341"/>
            <a:chOff x="0" y="0"/>
            <a:chExt cx="4860527" cy="20537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38125"/>
              <a:ext cx="4831293" cy="1516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71"/>
                </a:lnSpc>
              </a:pPr>
              <a:r>
                <a:rPr lang="en-US" sz="8634">
                  <a:solidFill>
                    <a:srgbClr val="F7E8DB"/>
                  </a:solidFill>
                  <a:latin typeface="League Gothic"/>
                </a:rPr>
                <a:t>REVENUE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9233" y="1790030"/>
              <a:ext cx="4831293" cy="263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8"/>
                </a:lnSpc>
              </a:pPr>
              <a:r>
                <a:rPr lang="en-US" sz="1438" spc="503">
                  <a:solidFill>
                    <a:srgbClr val="FFFFFF"/>
                  </a:solidFill>
                  <a:latin typeface="Assistant Regular"/>
                </a:rPr>
                <a:t>WHAT WE STAND FOR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-910924" y="3472920"/>
            <a:ext cx="3412761" cy="259259"/>
            <a:chOff x="0" y="0"/>
            <a:chExt cx="2006119" cy="152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06118" cy="152400"/>
            </a:xfrm>
            <a:custGeom>
              <a:avLst/>
              <a:gdLst/>
              <a:ahLst/>
              <a:cxnLst/>
              <a:rect l="l" t="t" r="r" b="b"/>
              <a:pathLst>
                <a:path w="2006118" h="152400">
                  <a:moveTo>
                    <a:pt x="0" y="0"/>
                  </a:moveTo>
                  <a:lnTo>
                    <a:pt x="2006118" y="0"/>
                  </a:lnTo>
                  <a:lnTo>
                    <a:pt x="200611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559F4C84-3490-47DD-A39E-D4499CC75CB0}"/>
              </a:ext>
            </a:extLst>
          </p:cNvPr>
          <p:cNvGrpSpPr/>
          <p:nvPr/>
        </p:nvGrpSpPr>
        <p:grpSpPr>
          <a:xfrm>
            <a:off x="5985746" y="2210238"/>
            <a:ext cx="3463054" cy="2893420"/>
            <a:chOff x="0" y="0"/>
            <a:chExt cx="3545212" cy="3857894"/>
          </a:xfrm>
        </p:grpSpPr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59CB1DDD-45AA-47B4-90A8-AE0D576CF5B5}"/>
                </a:ext>
              </a:extLst>
            </p:cNvPr>
            <p:cNvSpPr txBox="1"/>
            <p:nvPr/>
          </p:nvSpPr>
          <p:spPr>
            <a:xfrm>
              <a:off x="429445" y="3641175"/>
              <a:ext cx="433730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1</a:t>
              </a: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454EB61A-096F-4BE4-9F69-58BE09118AAB}"/>
                </a:ext>
              </a:extLst>
            </p:cNvPr>
            <p:cNvSpPr txBox="1"/>
            <p:nvPr/>
          </p:nvSpPr>
          <p:spPr>
            <a:xfrm>
              <a:off x="1269671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2</a:t>
              </a:r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079236A3-B806-45E5-BED2-EFE4A55E7AA2}"/>
                </a:ext>
              </a:extLst>
            </p:cNvPr>
            <p:cNvSpPr txBox="1"/>
            <p:nvPr/>
          </p:nvSpPr>
          <p:spPr>
            <a:xfrm>
              <a:off x="2113482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3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9ED3CC3E-8918-450C-B055-B91DC1EBC084}"/>
                </a:ext>
              </a:extLst>
            </p:cNvPr>
            <p:cNvSpPr txBox="1"/>
            <p:nvPr/>
          </p:nvSpPr>
          <p:spPr>
            <a:xfrm>
              <a:off x="2957294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4</a:t>
              </a:r>
            </a:p>
          </p:txBody>
        </p: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0FDA9FE5-57E5-4C04-933D-692A558ACD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8844" y="94072"/>
              <a:ext cx="3266368" cy="3495829"/>
              <a:chOff x="0" y="0"/>
              <a:chExt cx="9611776" cy="10287000"/>
            </a:xfrm>
          </p:grpSpPr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F4729A17-8513-4B8B-B397-AEAD7172BF51}"/>
                  </a:ext>
                </a:extLst>
              </p:cNvPr>
              <p:cNvSpPr/>
              <p:nvPr/>
            </p:nvSpPr>
            <p:spPr>
              <a:xfrm>
                <a:off x="0" y="-63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59422E79-FA95-4612-AF49-DB8762729CEC}"/>
                  </a:ext>
                </a:extLst>
              </p:cNvPr>
              <p:cNvSpPr/>
              <p:nvPr/>
            </p:nvSpPr>
            <p:spPr>
              <a:xfrm>
                <a:off x="0" y="256540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F5E1CBC1-B47D-4EB1-B46F-A67F5D0E0AC1}"/>
                  </a:ext>
                </a:extLst>
              </p:cNvPr>
              <p:cNvSpPr/>
              <p:nvPr/>
            </p:nvSpPr>
            <p:spPr>
              <a:xfrm>
                <a:off x="0" y="51371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3642583B-6B67-4001-81D2-B80F57F1BB10}"/>
                  </a:ext>
                </a:extLst>
              </p:cNvPr>
              <p:cNvSpPr/>
              <p:nvPr/>
            </p:nvSpPr>
            <p:spPr>
              <a:xfrm>
                <a:off x="0" y="770890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B8919475-F110-4B04-B01F-A40482E14740}"/>
                  </a:ext>
                </a:extLst>
              </p:cNvPr>
              <p:cNvSpPr/>
              <p:nvPr/>
            </p:nvSpPr>
            <p:spPr>
              <a:xfrm>
                <a:off x="0" y="102806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9C66A6A0-168B-4D88-AC14-CAB909975B13}"/>
                </a:ext>
              </a:extLst>
            </p:cNvPr>
            <p:cNvSpPr txBox="1"/>
            <p:nvPr/>
          </p:nvSpPr>
          <p:spPr>
            <a:xfrm>
              <a:off x="0" y="-28575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40 </a:t>
              </a:r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019669AA-DAEF-4AD2-92B1-7A7A0498EA1E}"/>
                </a:ext>
              </a:extLst>
            </p:cNvPr>
            <p:cNvSpPr txBox="1"/>
            <p:nvPr/>
          </p:nvSpPr>
          <p:spPr>
            <a:xfrm>
              <a:off x="0" y="845382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30 </a:t>
              </a: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8F34F389-3022-4596-890C-883B85BAEF22}"/>
                </a:ext>
              </a:extLst>
            </p:cNvPr>
            <p:cNvSpPr txBox="1"/>
            <p:nvPr/>
          </p:nvSpPr>
          <p:spPr>
            <a:xfrm>
              <a:off x="0" y="1719340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20 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ABB803EB-5188-412E-86FB-55EABFA94D1B}"/>
                </a:ext>
              </a:extLst>
            </p:cNvPr>
            <p:cNvSpPr txBox="1"/>
            <p:nvPr/>
          </p:nvSpPr>
          <p:spPr>
            <a:xfrm>
              <a:off x="7173" y="2593297"/>
              <a:ext cx="19182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10 </a:t>
              </a: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AEEF8419-81C2-4766-BA61-A4C2B6D56516}"/>
                </a:ext>
              </a:extLst>
            </p:cNvPr>
            <p:cNvSpPr txBox="1"/>
            <p:nvPr/>
          </p:nvSpPr>
          <p:spPr>
            <a:xfrm>
              <a:off x="83497" y="3467254"/>
              <a:ext cx="115498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0 </a:t>
              </a:r>
            </a:p>
          </p:txBody>
        </p: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7483D529-FECD-4C62-8550-6408ADA286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8844" y="94072"/>
              <a:ext cx="3266368" cy="3495829"/>
              <a:chOff x="0" y="0"/>
              <a:chExt cx="9611776" cy="10287000"/>
            </a:xfrm>
          </p:grpSpPr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ADD0C547-5876-464F-9B03-061A1860F056}"/>
                  </a:ext>
                </a:extLst>
              </p:cNvPr>
              <p:cNvSpPr/>
              <p:nvPr/>
            </p:nvSpPr>
            <p:spPr>
              <a:xfrm>
                <a:off x="0" y="7708900"/>
                <a:ext cx="2162650" cy="2578100"/>
              </a:xfrm>
              <a:custGeom>
                <a:avLst/>
                <a:gdLst/>
                <a:ahLst/>
                <a:cxnLst/>
                <a:rect l="l" t="t" r="r" b="b"/>
                <a:pathLst>
                  <a:path w="2162650" h="2578100">
                    <a:moveTo>
                      <a:pt x="0" y="257810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90" y="0"/>
                      <a:pt x="2162650" y="77460"/>
                      <a:pt x="2162650" y="173012"/>
                    </a:cubicBezTo>
                    <a:lnTo>
                      <a:pt x="2162650" y="257810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4170F63F-9386-443C-BF22-ABAD42A257A3}"/>
                  </a:ext>
                </a:extLst>
              </p:cNvPr>
              <p:cNvSpPr/>
              <p:nvPr/>
            </p:nvSpPr>
            <p:spPr>
              <a:xfrm>
                <a:off x="2483042" y="5137150"/>
                <a:ext cx="2162650" cy="5149850"/>
              </a:xfrm>
              <a:custGeom>
                <a:avLst/>
                <a:gdLst/>
                <a:ahLst/>
                <a:cxnLst/>
                <a:rect l="l" t="t" r="r" b="b"/>
                <a:pathLst>
                  <a:path w="2162650" h="5149850">
                    <a:moveTo>
                      <a:pt x="0" y="514985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90" y="0"/>
                      <a:pt x="2162650" y="77460"/>
                      <a:pt x="2162650" y="173012"/>
                    </a:cubicBezTo>
                    <a:lnTo>
                      <a:pt x="2162650" y="514985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F177B251-3299-4043-ABFC-78CC6D6B729C}"/>
                  </a:ext>
                </a:extLst>
              </p:cNvPr>
              <p:cNvSpPr/>
              <p:nvPr/>
            </p:nvSpPr>
            <p:spPr>
              <a:xfrm>
                <a:off x="4966084" y="2565400"/>
                <a:ext cx="2162649" cy="7721600"/>
              </a:xfrm>
              <a:custGeom>
                <a:avLst/>
                <a:gdLst/>
                <a:ahLst/>
                <a:cxnLst/>
                <a:rect l="l" t="t" r="r" b="b"/>
                <a:pathLst>
                  <a:path w="2162649" h="7721600">
                    <a:moveTo>
                      <a:pt x="0" y="772160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89" y="0"/>
                      <a:pt x="2162650" y="77460"/>
                      <a:pt x="2162650" y="173012"/>
                    </a:cubicBezTo>
                    <a:lnTo>
                      <a:pt x="2162650" y="772160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A970F6BF-A9A3-444F-B3F5-A7E199031319}"/>
                  </a:ext>
                </a:extLst>
              </p:cNvPr>
              <p:cNvSpPr/>
              <p:nvPr/>
            </p:nvSpPr>
            <p:spPr>
              <a:xfrm>
                <a:off x="7449127" y="-6350"/>
                <a:ext cx="2162649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2162649" h="10293350">
                    <a:moveTo>
                      <a:pt x="0" y="1029335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7" y="0"/>
                    </a:lnTo>
                    <a:cubicBezTo>
                      <a:pt x="2085189" y="0"/>
                      <a:pt x="2162649" y="77460"/>
                      <a:pt x="2162649" y="173012"/>
                    </a:cubicBezTo>
                    <a:lnTo>
                      <a:pt x="2162649" y="1029335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0"/>
            <a:ext cx="4678680" cy="4220980"/>
            <a:chOff x="0" y="0"/>
            <a:chExt cx="2240556" cy="17232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0556" cy="1723262"/>
            </a:xfrm>
            <a:custGeom>
              <a:avLst/>
              <a:gdLst/>
              <a:ahLst/>
              <a:cxnLst/>
              <a:rect l="l" t="t" r="r" b="b"/>
              <a:pathLst>
                <a:path w="2240556" h="1723262">
                  <a:moveTo>
                    <a:pt x="0" y="0"/>
                  </a:moveTo>
                  <a:lnTo>
                    <a:pt x="2240556" y="0"/>
                  </a:lnTo>
                  <a:lnTo>
                    <a:pt x="2240556" y="1723262"/>
                  </a:lnTo>
                  <a:lnTo>
                    <a:pt x="0" y="17232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890711" y="2996272"/>
            <a:ext cx="3862889" cy="4318927"/>
            <a:chOff x="0" y="0"/>
            <a:chExt cx="3935158" cy="299800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935158" cy="2998006"/>
              <a:chOff x="0" y="0"/>
              <a:chExt cx="2240556" cy="170697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40556" cy="1706971"/>
              </a:xfrm>
              <a:custGeom>
                <a:avLst/>
                <a:gdLst/>
                <a:ahLst/>
                <a:cxnLst/>
                <a:rect l="l" t="t" r="r" b="b"/>
                <a:pathLst>
                  <a:path w="2240556" h="1706971">
                    <a:moveTo>
                      <a:pt x="0" y="0"/>
                    </a:moveTo>
                    <a:lnTo>
                      <a:pt x="2240556" y="0"/>
                    </a:lnTo>
                    <a:lnTo>
                      <a:pt x="2240556" y="1706971"/>
                    </a:lnTo>
                    <a:lnTo>
                      <a:pt x="0" y="170697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37638" y="88802"/>
              <a:ext cx="3387017" cy="7006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ts val="1971"/>
                </a:lnSpc>
                <a:buFont typeface="+mj-lt"/>
                <a:buAutoNum type="arabicPeriod"/>
              </a:pPr>
              <a:r>
                <a:rPr lang="en-US" sz="1408" spc="42" dirty="0">
                  <a:solidFill>
                    <a:srgbClr val="575757"/>
                  </a:solidFill>
                  <a:latin typeface="Assistant Regular"/>
                </a:rPr>
                <a:t>Discuss the pricing strategy, including market research on current prices and plans for adjusting prices as needed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1520" y="4437994"/>
            <a:ext cx="4472305" cy="2648606"/>
            <a:chOff x="0" y="0"/>
            <a:chExt cx="5963074" cy="353147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38125"/>
              <a:ext cx="5927209" cy="276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06"/>
                </a:lnSpc>
              </a:pPr>
              <a:r>
                <a:rPr lang="en-US" sz="8451" dirty="0">
                  <a:solidFill>
                    <a:srgbClr val="F7E8DB"/>
                  </a:solidFill>
                  <a:latin typeface="League Gothic"/>
                </a:rPr>
                <a:t>PRICING STRATEGY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5865" y="3040281"/>
              <a:ext cx="5927209" cy="491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8"/>
                </a:lnSpc>
              </a:pPr>
              <a:r>
                <a:rPr lang="en-US" sz="1408" spc="492">
                  <a:solidFill>
                    <a:srgbClr val="FFFFFF"/>
                  </a:solidFill>
                  <a:latin typeface="Assistant Regular"/>
                </a:rPr>
                <a:t>KEY INSIGHTS AND ACTION POINTS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02231" y="579422"/>
            <a:ext cx="2951369" cy="430990"/>
            <a:chOff x="0" y="0"/>
            <a:chExt cx="3935158" cy="574653"/>
          </a:xfrm>
        </p:grpSpPr>
        <p:grpSp>
          <p:nvGrpSpPr>
            <p:cNvPr id="14" name="Group 14"/>
            <p:cNvGrpSpPr/>
            <p:nvPr/>
          </p:nvGrpSpPr>
          <p:grpSpPr>
            <a:xfrm rot="5400000">
              <a:off x="1680253" y="-1680253"/>
              <a:ext cx="574653" cy="3935158"/>
              <a:chOff x="0" y="0"/>
              <a:chExt cx="258837" cy="177248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58837" cy="1772486"/>
              </a:xfrm>
              <a:custGeom>
                <a:avLst/>
                <a:gdLst/>
                <a:ahLst/>
                <a:cxnLst/>
                <a:rect l="l" t="t" r="r" b="b"/>
                <a:pathLst>
                  <a:path w="258837" h="1772486">
                    <a:moveTo>
                      <a:pt x="0" y="0"/>
                    </a:moveTo>
                    <a:lnTo>
                      <a:pt x="258837" y="0"/>
                    </a:lnTo>
                    <a:lnTo>
                      <a:pt x="258837" y="1772486"/>
                    </a:lnTo>
                    <a:lnTo>
                      <a:pt x="0" y="17724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78997" y="172835"/>
              <a:ext cx="3525484" cy="255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8"/>
                </a:lnSpc>
              </a:pPr>
              <a:r>
                <a:rPr lang="en-US" sz="1408" spc="140">
                  <a:solidFill>
                    <a:srgbClr val="777F8F"/>
                  </a:solidFill>
                  <a:latin typeface="Assistant Regular"/>
                </a:rPr>
                <a:t>COMPANY NAME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0F5BD7F2-E999-46B0-ACB9-83A83EE5A673}"/>
              </a:ext>
            </a:extLst>
          </p:cNvPr>
          <p:cNvGrpSpPr/>
          <p:nvPr/>
        </p:nvGrpSpPr>
        <p:grpSpPr>
          <a:xfrm>
            <a:off x="1087466" y="368963"/>
            <a:ext cx="3966787" cy="3593437"/>
            <a:chOff x="0" y="0"/>
            <a:chExt cx="3545212" cy="3857894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12DEF26B-5DB6-46C0-A2A4-89CEBF6CE901}"/>
                </a:ext>
              </a:extLst>
            </p:cNvPr>
            <p:cNvSpPr txBox="1"/>
            <p:nvPr/>
          </p:nvSpPr>
          <p:spPr>
            <a:xfrm>
              <a:off x="429445" y="3641175"/>
              <a:ext cx="433730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1</a:t>
              </a: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E84C4379-2732-4240-88A5-AED1657F9178}"/>
                </a:ext>
              </a:extLst>
            </p:cNvPr>
            <p:cNvSpPr txBox="1"/>
            <p:nvPr/>
          </p:nvSpPr>
          <p:spPr>
            <a:xfrm>
              <a:off x="1269671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2</a:t>
              </a: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B1F276C6-2EA6-43A1-BBD7-3DD4B4D21E76}"/>
                </a:ext>
              </a:extLst>
            </p:cNvPr>
            <p:cNvSpPr txBox="1"/>
            <p:nvPr/>
          </p:nvSpPr>
          <p:spPr>
            <a:xfrm>
              <a:off x="2113482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3</a:t>
              </a:r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3D4E61EF-3F7D-4BD9-890F-A4BA09BFB334}"/>
                </a:ext>
              </a:extLst>
            </p:cNvPr>
            <p:cNvSpPr txBox="1"/>
            <p:nvPr/>
          </p:nvSpPr>
          <p:spPr>
            <a:xfrm>
              <a:off x="2957294" y="3641175"/>
              <a:ext cx="44090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Item 4</a:t>
              </a:r>
            </a:p>
          </p:txBody>
        </p: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0BFD2603-6DE4-4FA3-B923-86703C4F4A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8844" y="94072"/>
              <a:ext cx="3266368" cy="3495829"/>
              <a:chOff x="0" y="0"/>
              <a:chExt cx="9611776" cy="10287000"/>
            </a:xfrm>
          </p:grpSpPr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68357E6-2844-4CAA-8526-6EE7BD5279CA}"/>
                  </a:ext>
                </a:extLst>
              </p:cNvPr>
              <p:cNvSpPr/>
              <p:nvPr/>
            </p:nvSpPr>
            <p:spPr>
              <a:xfrm>
                <a:off x="0" y="-63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AF359DAB-A693-4DEB-B32A-431151F37BEE}"/>
                  </a:ext>
                </a:extLst>
              </p:cNvPr>
              <p:cNvSpPr/>
              <p:nvPr/>
            </p:nvSpPr>
            <p:spPr>
              <a:xfrm>
                <a:off x="0" y="256540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520DE765-1475-437E-B583-9BF1E71560BB}"/>
                  </a:ext>
                </a:extLst>
              </p:cNvPr>
              <p:cNvSpPr/>
              <p:nvPr/>
            </p:nvSpPr>
            <p:spPr>
              <a:xfrm>
                <a:off x="0" y="51371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E489B90-46E2-4FDB-B560-077AC02A21C1}"/>
                  </a:ext>
                </a:extLst>
              </p:cNvPr>
              <p:cNvSpPr/>
              <p:nvPr/>
            </p:nvSpPr>
            <p:spPr>
              <a:xfrm>
                <a:off x="0" y="770890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7C443E96-529D-4170-8D06-9D908B7258E4}"/>
                  </a:ext>
                </a:extLst>
              </p:cNvPr>
              <p:cNvSpPr/>
              <p:nvPr/>
            </p:nvSpPr>
            <p:spPr>
              <a:xfrm>
                <a:off x="0" y="10280650"/>
                <a:ext cx="961177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611776" h="12700">
                    <a:moveTo>
                      <a:pt x="0" y="0"/>
                    </a:moveTo>
                    <a:lnTo>
                      <a:pt x="9611776" y="0"/>
                    </a:lnTo>
                    <a:lnTo>
                      <a:pt x="9611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BDD0A584-AB48-4329-8827-FB735291C0A7}"/>
                </a:ext>
              </a:extLst>
            </p:cNvPr>
            <p:cNvSpPr txBox="1"/>
            <p:nvPr/>
          </p:nvSpPr>
          <p:spPr>
            <a:xfrm>
              <a:off x="0" y="-28575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40 </a:t>
              </a:r>
            </a:p>
          </p:txBody>
        </p:sp>
        <p:sp>
          <p:nvSpPr>
            <p:cNvPr id="25" name="TextBox 20">
              <a:extLst>
                <a:ext uri="{FF2B5EF4-FFF2-40B4-BE49-F238E27FC236}">
                  <a16:creationId xmlns:a16="http://schemas.microsoft.com/office/drawing/2014/main" id="{F8CA80FB-562C-47FD-85F5-6D18CB83E48D}"/>
                </a:ext>
              </a:extLst>
            </p:cNvPr>
            <p:cNvSpPr txBox="1"/>
            <p:nvPr/>
          </p:nvSpPr>
          <p:spPr>
            <a:xfrm>
              <a:off x="0" y="845382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30 </a:t>
              </a:r>
            </a:p>
          </p:txBody>
        </p: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F56C05C7-AF0A-4CE9-8B7D-A757EE943863}"/>
                </a:ext>
              </a:extLst>
            </p:cNvPr>
            <p:cNvSpPr txBox="1"/>
            <p:nvPr/>
          </p:nvSpPr>
          <p:spPr>
            <a:xfrm>
              <a:off x="0" y="1719340"/>
              <a:ext cx="198994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20 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F140C242-671D-4519-B3C3-BB6747B2D13C}"/>
                </a:ext>
              </a:extLst>
            </p:cNvPr>
            <p:cNvSpPr txBox="1"/>
            <p:nvPr/>
          </p:nvSpPr>
          <p:spPr>
            <a:xfrm>
              <a:off x="7173" y="2593297"/>
              <a:ext cx="191822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10 </a:t>
              </a:r>
            </a:p>
          </p:txBody>
        </p: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22BF7B34-DBD5-44F0-9A09-2CB71045DFB5}"/>
                </a:ext>
              </a:extLst>
            </p:cNvPr>
            <p:cNvSpPr txBox="1"/>
            <p:nvPr/>
          </p:nvSpPr>
          <p:spPr>
            <a:xfrm>
              <a:off x="83497" y="3467254"/>
              <a:ext cx="115498" cy="216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943">
                  <a:solidFill>
                    <a:srgbClr val="575757"/>
                  </a:solidFill>
                  <a:latin typeface="Assistant Bold"/>
                </a:rPr>
                <a:t>0 </a:t>
              </a:r>
            </a:p>
          </p:txBody>
        </p:sp>
        <p:grpSp>
          <p:nvGrpSpPr>
            <p:cNvPr id="29" name="Group 24">
              <a:extLst>
                <a:ext uri="{FF2B5EF4-FFF2-40B4-BE49-F238E27FC236}">
                  <a16:creationId xmlns:a16="http://schemas.microsoft.com/office/drawing/2014/main" id="{943BDE6C-ABE4-4390-92C3-7AF32A6C2F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8844" y="94072"/>
              <a:ext cx="3266368" cy="3495829"/>
              <a:chOff x="0" y="0"/>
              <a:chExt cx="9611776" cy="10287000"/>
            </a:xfrm>
          </p:grpSpPr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F125C45D-559E-4D82-8E25-0E3C063CEA1D}"/>
                  </a:ext>
                </a:extLst>
              </p:cNvPr>
              <p:cNvSpPr/>
              <p:nvPr/>
            </p:nvSpPr>
            <p:spPr>
              <a:xfrm>
                <a:off x="0" y="7708900"/>
                <a:ext cx="2162650" cy="2578100"/>
              </a:xfrm>
              <a:custGeom>
                <a:avLst/>
                <a:gdLst/>
                <a:ahLst/>
                <a:cxnLst/>
                <a:rect l="l" t="t" r="r" b="b"/>
                <a:pathLst>
                  <a:path w="2162650" h="2578100">
                    <a:moveTo>
                      <a:pt x="0" y="257810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90" y="0"/>
                      <a:pt x="2162650" y="77460"/>
                      <a:pt x="2162650" y="173012"/>
                    </a:cubicBezTo>
                    <a:lnTo>
                      <a:pt x="2162650" y="257810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4CDF3454-EB29-45FD-92CE-7E6DDFBA61B0}"/>
                  </a:ext>
                </a:extLst>
              </p:cNvPr>
              <p:cNvSpPr/>
              <p:nvPr/>
            </p:nvSpPr>
            <p:spPr>
              <a:xfrm>
                <a:off x="2483042" y="5137150"/>
                <a:ext cx="2162650" cy="5149850"/>
              </a:xfrm>
              <a:custGeom>
                <a:avLst/>
                <a:gdLst/>
                <a:ahLst/>
                <a:cxnLst/>
                <a:rect l="l" t="t" r="r" b="b"/>
                <a:pathLst>
                  <a:path w="2162650" h="5149850">
                    <a:moveTo>
                      <a:pt x="0" y="514985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90" y="0"/>
                      <a:pt x="2162650" y="77460"/>
                      <a:pt x="2162650" y="173012"/>
                    </a:cubicBezTo>
                    <a:lnTo>
                      <a:pt x="2162650" y="514985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DE538FC3-E4C8-4C75-A6E0-AFB38E1EA67F}"/>
                  </a:ext>
                </a:extLst>
              </p:cNvPr>
              <p:cNvSpPr/>
              <p:nvPr/>
            </p:nvSpPr>
            <p:spPr>
              <a:xfrm>
                <a:off x="4966084" y="2565400"/>
                <a:ext cx="2162649" cy="7721600"/>
              </a:xfrm>
              <a:custGeom>
                <a:avLst/>
                <a:gdLst/>
                <a:ahLst/>
                <a:cxnLst/>
                <a:rect l="l" t="t" r="r" b="b"/>
                <a:pathLst>
                  <a:path w="2162649" h="7721600">
                    <a:moveTo>
                      <a:pt x="0" y="772160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8" y="0"/>
                    </a:lnTo>
                    <a:cubicBezTo>
                      <a:pt x="2085189" y="0"/>
                      <a:pt x="2162650" y="77460"/>
                      <a:pt x="2162650" y="173012"/>
                    </a:cubicBezTo>
                    <a:lnTo>
                      <a:pt x="2162650" y="772160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6B464EA5-9101-4BE8-9DC0-C4FAE08A791D}"/>
                  </a:ext>
                </a:extLst>
              </p:cNvPr>
              <p:cNvSpPr/>
              <p:nvPr/>
            </p:nvSpPr>
            <p:spPr>
              <a:xfrm>
                <a:off x="7449127" y="-6350"/>
                <a:ext cx="2162649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2162649" h="10293350">
                    <a:moveTo>
                      <a:pt x="0" y="10293350"/>
                    </a:moveTo>
                    <a:lnTo>
                      <a:pt x="0" y="173012"/>
                    </a:lnTo>
                    <a:cubicBezTo>
                      <a:pt x="0" y="77460"/>
                      <a:pt x="77460" y="0"/>
                      <a:pt x="173012" y="0"/>
                    </a:cubicBezTo>
                    <a:lnTo>
                      <a:pt x="1989637" y="0"/>
                    </a:lnTo>
                    <a:cubicBezTo>
                      <a:pt x="2085189" y="0"/>
                      <a:pt x="2162649" y="77460"/>
                      <a:pt x="2162649" y="173012"/>
                    </a:cubicBezTo>
                    <a:lnTo>
                      <a:pt x="2162649" y="10293350"/>
                    </a:lnTo>
                    <a:close/>
                  </a:path>
                </a:pathLst>
              </a:custGeom>
              <a:solidFill>
                <a:srgbClr val="949AA6"/>
              </a:solid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566</Words>
  <Application>Microsoft Office PowerPoint</Application>
  <PresentationFormat>Custom</PresentationFormat>
  <Paragraphs>230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Assistant Regular</vt:lpstr>
      <vt:lpstr>Arial</vt:lpstr>
      <vt:lpstr>League Gothic</vt:lpstr>
      <vt:lpstr>Calibri</vt:lpstr>
      <vt:lpstr>Arimo</vt:lpstr>
      <vt:lpstr>Assistant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Poultry Business Plan Presentation</dc:title>
  <dc:creator>Admin</dc:creator>
  <cp:lastModifiedBy>Pallab Roy</cp:lastModifiedBy>
  <cp:revision>11</cp:revision>
  <dcterms:created xsi:type="dcterms:W3CDTF">2006-08-16T00:00:00Z</dcterms:created>
  <dcterms:modified xsi:type="dcterms:W3CDTF">2023-04-25T11:51:32Z</dcterms:modified>
  <dc:identifier>DAFfs15RYrs</dc:identifier>
</cp:coreProperties>
</file>